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6048" r:id="rId4"/>
    <p:sldMasterId id="2147487441" r:id="rId5"/>
    <p:sldMasterId id="2147487668" r:id="rId6"/>
    <p:sldMasterId id="2147488531" r:id="rId7"/>
    <p:sldMasterId id="2147488763" r:id="rId8"/>
  </p:sldMasterIdLst>
  <p:notesMasterIdLst>
    <p:notesMasterId r:id="rId44"/>
  </p:notesMasterIdLst>
  <p:handoutMasterIdLst>
    <p:handoutMasterId r:id="rId45"/>
  </p:handoutMasterIdLst>
  <p:sldIdLst>
    <p:sldId id="257" r:id="rId9"/>
    <p:sldId id="2300" r:id="rId10"/>
    <p:sldId id="2091" r:id="rId11"/>
    <p:sldId id="2196" r:id="rId12"/>
    <p:sldId id="2046" r:id="rId13"/>
    <p:sldId id="2049" r:id="rId14"/>
    <p:sldId id="2134" r:id="rId15"/>
    <p:sldId id="2055" r:id="rId16"/>
    <p:sldId id="2098" r:id="rId17"/>
    <p:sldId id="2060" r:id="rId18"/>
    <p:sldId id="2188" r:id="rId19"/>
    <p:sldId id="2099" r:id="rId20"/>
    <p:sldId id="593" r:id="rId21"/>
    <p:sldId id="2269" r:id="rId22"/>
    <p:sldId id="2088" r:id="rId23"/>
    <p:sldId id="2182" r:id="rId24"/>
    <p:sldId id="2166" r:id="rId25"/>
    <p:sldId id="2167" r:id="rId26"/>
    <p:sldId id="2139" r:id="rId27"/>
    <p:sldId id="2037" r:id="rId28"/>
    <p:sldId id="2036" r:id="rId29"/>
    <p:sldId id="2021" r:id="rId30"/>
    <p:sldId id="2274" r:id="rId31"/>
    <p:sldId id="2111" r:id="rId32"/>
    <p:sldId id="2233" r:id="rId33"/>
    <p:sldId id="2229" r:id="rId34"/>
    <p:sldId id="2258" r:id="rId35"/>
    <p:sldId id="2259" r:id="rId36"/>
    <p:sldId id="2264" r:id="rId37"/>
    <p:sldId id="2095" r:id="rId38"/>
    <p:sldId id="2102" r:id="rId39"/>
    <p:sldId id="259" r:id="rId40"/>
    <p:sldId id="2232" r:id="rId41"/>
    <p:sldId id="2275" r:id="rId42"/>
    <p:sldId id="311" r:id="rId43"/>
  </p:sldIdLst>
  <p:sldSz cx="12436475" cy="6994525"/>
  <p:notesSz cx="7104063" cy="10234613"/>
  <p:custDataLst>
    <p:tags r:id="rId46"/>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6F9D04-82E7-4195-ADBB-06AAAC7C2FE0}">
          <p14:sldIdLst>
            <p14:sldId id="257"/>
            <p14:sldId id="2300"/>
            <p14:sldId id="2091"/>
            <p14:sldId id="2196"/>
            <p14:sldId id="2046"/>
            <p14:sldId id="2049"/>
            <p14:sldId id="2134"/>
            <p14:sldId id="2055"/>
            <p14:sldId id="2098"/>
            <p14:sldId id="2060"/>
            <p14:sldId id="2188"/>
            <p14:sldId id="2099"/>
            <p14:sldId id="593"/>
            <p14:sldId id="2269"/>
            <p14:sldId id="2088"/>
            <p14:sldId id="2182"/>
            <p14:sldId id="2166"/>
            <p14:sldId id="2167"/>
            <p14:sldId id="2139"/>
            <p14:sldId id="2037"/>
            <p14:sldId id="2036"/>
            <p14:sldId id="2021"/>
            <p14:sldId id="2274"/>
            <p14:sldId id="2111"/>
            <p14:sldId id="2233"/>
            <p14:sldId id="2229"/>
            <p14:sldId id="2258"/>
            <p14:sldId id="2259"/>
            <p14:sldId id="2264"/>
            <p14:sldId id="2095"/>
            <p14:sldId id="2102"/>
            <p14:sldId id="259"/>
            <p14:sldId id="2232"/>
            <p14:sldId id="2275"/>
            <p14:sldId id="311"/>
          </p14:sldIdLst>
        </p14:section>
      </p14:sectionLst>
    </p:ext>
    <p:ext uri="{EFAFB233-063F-42B5-8137-9DF3F51BA10A}">
      <p15:sldGuideLst xmlns:p15="http://schemas.microsoft.com/office/powerpoint/2012/main">
        <p15:guide id="1" pos="6912" userDrawn="1">
          <p15:clr>
            <a:srgbClr val="A4A3A4"/>
          </p15:clr>
        </p15:guide>
        <p15:guide id="2" orient="horz" pos="2203">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28F2FF"/>
    <a:srgbClr val="436EB3"/>
    <a:srgbClr val="0078D7"/>
    <a:srgbClr val="92D050"/>
    <a:srgbClr val="009B93"/>
    <a:srgbClr val="A469AB"/>
    <a:srgbClr val="80A241"/>
    <a:srgbClr val="EC6636"/>
    <a:srgbClr val="FF8D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19" autoAdjust="0"/>
    <p:restoredTop sz="65222" autoAdjust="0"/>
  </p:normalViewPr>
  <p:slideViewPr>
    <p:cSldViewPr>
      <p:cViewPr varScale="1">
        <p:scale>
          <a:sx n="41" d="100"/>
          <a:sy n="41" d="100"/>
        </p:scale>
        <p:origin x="1488" y="30"/>
      </p:cViewPr>
      <p:guideLst>
        <p:guide pos="6912"/>
        <p:guide orient="horz" pos="2203"/>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varScale="1">
        <p:scale>
          <a:sx n="44" d="100"/>
          <a:sy n="44" d="100"/>
        </p:scale>
        <p:origin x="2811" y="33"/>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AE62E4-57CE-4054-898D-16F355FDE9B8}"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zh-CN" altLang="en-US"/>
        </a:p>
      </dgm:t>
    </dgm:pt>
    <dgm:pt modelId="{950F8E78-DBD8-40E2-9922-EF53FD8126BA}">
      <dgm:prSet custT="1"/>
      <dgm:spPr/>
      <dgm:t>
        <a:bodyPr/>
        <a:lstStyle/>
        <a:p>
          <a:pPr rtl="0"/>
          <a:r>
            <a:rPr lang="zh-CN" altLang="en-US" sz="1600" b="1" dirty="0">
              <a:latin typeface="微软雅黑" panose="020B0503020204020204" pitchFamily="34" charset="-122"/>
              <a:ea typeface="微软雅黑" panose="020B0503020204020204" pitchFamily="34" charset="-122"/>
            </a:rPr>
            <a:t>第一步</a:t>
          </a:r>
          <a:r>
            <a:rPr lang="zh-CN" altLang="en-US" sz="1600" dirty="0">
              <a:latin typeface="微软雅黑" panose="020B0503020204020204" pitchFamily="34" charset="-122"/>
              <a:ea typeface="微软雅黑" panose="020B0503020204020204" pitchFamily="34" charset="-122"/>
            </a:rPr>
            <a:t>完成地震预报数据治理（清理），形成完整的数据体系；</a:t>
          </a:r>
        </a:p>
      </dgm:t>
    </dgm:pt>
    <dgm:pt modelId="{B79891AC-6239-4D7F-8ABA-1572AFEA6ACC}" type="parTrans" cxnId="{B8D2B0BF-E01C-4D96-8167-01CF8E359876}">
      <dgm:prSet/>
      <dgm:spPr/>
      <dgm:t>
        <a:bodyPr/>
        <a:lstStyle/>
        <a:p>
          <a:endParaRPr lang="zh-CN" altLang="en-US" sz="3600">
            <a:latin typeface="微软雅黑" panose="020B0503020204020204" pitchFamily="34" charset="-122"/>
            <a:ea typeface="微软雅黑" panose="020B0503020204020204" pitchFamily="34" charset="-122"/>
          </a:endParaRPr>
        </a:p>
      </dgm:t>
    </dgm:pt>
    <dgm:pt modelId="{A208F5D7-9C76-4715-BC0D-6340387942E3}" type="sibTrans" cxnId="{B8D2B0BF-E01C-4D96-8167-01CF8E359876}">
      <dgm:prSet/>
      <dgm:spPr/>
      <dgm:t>
        <a:bodyPr/>
        <a:lstStyle/>
        <a:p>
          <a:endParaRPr lang="zh-CN" altLang="en-US" sz="3600">
            <a:latin typeface="微软雅黑" panose="020B0503020204020204" pitchFamily="34" charset="-122"/>
            <a:ea typeface="微软雅黑" panose="020B0503020204020204" pitchFamily="34" charset="-122"/>
          </a:endParaRPr>
        </a:p>
      </dgm:t>
    </dgm:pt>
    <dgm:pt modelId="{5696313F-979A-462A-B11D-D08D9F91358F}">
      <dgm:prSet custT="1"/>
      <dgm:spPr/>
      <dgm:t>
        <a:bodyPr/>
        <a:lstStyle/>
        <a:p>
          <a:pPr rtl="0"/>
          <a:r>
            <a:rPr lang="zh-CN" altLang="en-US" sz="1600" b="1">
              <a:latin typeface="微软雅黑" panose="020B0503020204020204" pitchFamily="34" charset="-122"/>
              <a:ea typeface="微软雅黑" panose="020B0503020204020204" pitchFamily="34" charset="-122"/>
            </a:rPr>
            <a:t>第二步</a:t>
          </a:r>
          <a:r>
            <a:rPr lang="zh-CN" altLang="en-US" sz="1600">
              <a:latin typeface="微软雅黑" panose="020B0503020204020204" pitchFamily="34" charset="-122"/>
              <a:ea typeface="微软雅黑" panose="020B0503020204020204" pitchFamily="34" charset="-122"/>
            </a:rPr>
            <a:t>构建智慧地震分析预报会商技术系统，完成地震会商技术平台研发、打造地震会商技术系统开发新模式；</a:t>
          </a:r>
        </a:p>
      </dgm:t>
    </dgm:pt>
    <dgm:pt modelId="{5429B5C7-9C01-415A-930F-09964AF4A6C7}" type="parTrans" cxnId="{10D1F0C8-BD9D-4FE8-9737-0FF37904DFD2}">
      <dgm:prSet/>
      <dgm:spPr/>
      <dgm:t>
        <a:bodyPr/>
        <a:lstStyle/>
        <a:p>
          <a:endParaRPr lang="zh-CN" altLang="en-US" sz="3600">
            <a:latin typeface="微软雅黑" panose="020B0503020204020204" pitchFamily="34" charset="-122"/>
            <a:ea typeface="微软雅黑" panose="020B0503020204020204" pitchFamily="34" charset="-122"/>
          </a:endParaRPr>
        </a:p>
      </dgm:t>
    </dgm:pt>
    <dgm:pt modelId="{EEEDD525-8933-4DF7-908D-5E749E9EFB4A}" type="sibTrans" cxnId="{10D1F0C8-BD9D-4FE8-9737-0FF37904DFD2}">
      <dgm:prSet/>
      <dgm:spPr/>
      <dgm:t>
        <a:bodyPr/>
        <a:lstStyle/>
        <a:p>
          <a:endParaRPr lang="zh-CN" altLang="en-US" sz="3600">
            <a:latin typeface="微软雅黑" panose="020B0503020204020204" pitchFamily="34" charset="-122"/>
            <a:ea typeface="微软雅黑" panose="020B0503020204020204" pitchFamily="34" charset="-122"/>
          </a:endParaRPr>
        </a:p>
      </dgm:t>
    </dgm:pt>
    <dgm:pt modelId="{D5E6C2AF-C4A2-4978-A899-D347BA119FCE}">
      <dgm:prSet custT="1"/>
      <dgm:spPr/>
      <dgm:t>
        <a:bodyPr/>
        <a:lstStyle/>
        <a:p>
          <a:pPr rtl="0"/>
          <a:r>
            <a:rPr lang="zh-CN" altLang="en-US" sz="1600" b="1">
              <a:latin typeface="微软雅黑" panose="020B0503020204020204" pitchFamily="34" charset="-122"/>
              <a:ea typeface="微软雅黑" panose="020B0503020204020204" pitchFamily="34" charset="-122"/>
            </a:rPr>
            <a:t>第三步</a:t>
          </a:r>
          <a:r>
            <a:rPr lang="zh-CN" altLang="en-US" sz="1600">
              <a:latin typeface="微软雅黑" panose="020B0503020204020204" pitchFamily="34" charset="-122"/>
              <a:ea typeface="微软雅黑" panose="020B0503020204020204" pitchFamily="34" charset="-122"/>
            </a:rPr>
            <a:t>实现地震科学预报的智慧决策，实现人机结合，服务于预报业务和科研人员的尝试。主要技术是地震会商技术、方法、模型与人工智能、大数据分析技术有机结合。</a:t>
          </a:r>
        </a:p>
      </dgm:t>
    </dgm:pt>
    <dgm:pt modelId="{BEE9F4E1-E48A-42E0-87D2-0E809AB7C91E}" type="parTrans" cxnId="{61B53B1E-20B3-448D-9F4E-596267A79C13}">
      <dgm:prSet/>
      <dgm:spPr/>
      <dgm:t>
        <a:bodyPr/>
        <a:lstStyle/>
        <a:p>
          <a:endParaRPr lang="zh-CN" altLang="en-US" sz="3600">
            <a:latin typeface="微软雅黑" panose="020B0503020204020204" pitchFamily="34" charset="-122"/>
            <a:ea typeface="微软雅黑" panose="020B0503020204020204" pitchFamily="34" charset="-122"/>
          </a:endParaRPr>
        </a:p>
      </dgm:t>
    </dgm:pt>
    <dgm:pt modelId="{1CCB487D-1AA0-47D9-9EE6-CA7557AD2711}" type="sibTrans" cxnId="{61B53B1E-20B3-448D-9F4E-596267A79C13}">
      <dgm:prSet/>
      <dgm:spPr/>
      <dgm:t>
        <a:bodyPr/>
        <a:lstStyle/>
        <a:p>
          <a:endParaRPr lang="zh-CN" altLang="en-US" sz="3600">
            <a:latin typeface="微软雅黑" panose="020B0503020204020204" pitchFamily="34" charset="-122"/>
            <a:ea typeface="微软雅黑" panose="020B0503020204020204" pitchFamily="34" charset="-122"/>
          </a:endParaRPr>
        </a:p>
      </dgm:t>
    </dgm:pt>
    <dgm:pt modelId="{7D5AFF5B-3685-4B90-9DCD-2BF28438BBFA}" type="pres">
      <dgm:prSet presAssocID="{EBAE62E4-57CE-4054-898D-16F355FDE9B8}" presName="Name0" presStyleCnt="0">
        <dgm:presLayoutVars>
          <dgm:dir/>
          <dgm:resizeHandles val="exact"/>
        </dgm:presLayoutVars>
      </dgm:prSet>
      <dgm:spPr/>
    </dgm:pt>
    <dgm:pt modelId="{092D7729-1B41-4AEA-B076-94672386AEAC}" type="pres">
      <dgm:prSet presAssocID="{EBAE62E4-57CE-4054-898D-16F355FDE9B8}" presName="arrow" presStyleLbl="bgShp" presStyleIdx="0" presStyleCnt="1"/>
      <dgm:spPr/>
    </dgm:pt>
    <dgm:pt modelId="{521EE8D5-8779-4A0B-B2E0-10FE72B097D3}" type="pres">
      <dgm:prSet presAssocID="{EBAE62E4-57CE-4054-898D-16F355FDE9B8}" presName="points" presStyleCnt="0"/>
      <dgm:spPr/>
    </dgm:pt>
    <dgm:pt modelId="{A859922A-17EE-4F22-A695-E290771396D2}" type="pres">
      <dgm:prSet presAssocID="{950F8E78-DBD8-40E2-9922-EF53FD8126BA}" presName="compositeA" presStyleCnt="0"/>
      <dgm:spPr/>
    </dgm:pt>
    <dgm:pt modelId="{8F1CB08F-E7C1-4462-BD7F-805C82A424CB}" type="pres">
      <dgm:prSet presAssocID="{950F8E78-DBD8-40E2-9922-EF53FD8126BA}" presName="textA" presStyleLbl="revTx" presStyleIdx="0" presStyleCnt="3">
        <dgm:presLayoutVars>
          <dgm:bulletEnabled val="1"/>
        </dgm:presLayoutVars>
      </dgm:prSet>
      <dgm:spPr/>
    </dgm:pt>
    <dgm:pt modelId="{B4235490-41EA-4C72-8445-73D24162F5FA}" type="pres">
      <dgm:prSet presAssocID="{950F8E78-DBD8-40E2-9922-EF53FD8126BA}" presName="circleA" presStyleLbl="node1" presStyleIdx="0" presStyleCnt="3"/>
      <dgm:spPr/>
    </dgm:pt>
    <dgm:pt modelId="{0F142DB4-9332-4550-A011-B69B4C299FBE}" type="pres">
      <dgm:prSet presAssocID="{950F8E78-DBD8-40E2-9922-EF53FD8126BA}" presName="spaceA" presStyleCnt="0"/>
      <dgm:spPr/>
    </dgm:pt>
    <dgm:pt modelId="{D3AD7B8B-D312-4EE3-8FF1-AB109905C8EF}" type="pres">
      <dgm:prSet presAssocID="{A208F5D7-9C76-4715-BC0D-6340387942E3}" presName="space" presStyleCnt="0"/>
      <dgm:spPr/>
    </dgm:pt>
    <dgm:pt modelId="{1922AE3C-3B3A-4629-8A08-3514F505274E}" type="pres">
      <dgm:prSet presAssocID="{5696313F-979A-462A-B11D-D08D9F91358F}" presName="compositeB" presStyleCnt="0"/>
      <dgm:spPr/>
    </dgm:pt>
    <dgm:pt modelId="{DE6B6A98-3F84-4335-B158-28A6FA833D35}" type="pres">
      <dgm:prSet presAssocID="{5696313F-979A-462A-B11D-D08D9F91358F}" presName="textB" presStyleLbl="revTx" presStyleIdx="1" presStyleCnt="3">
        <dgm:presLayoutVars>
          <dgm:bulletEnabled val="1"/>
        </dgm:presLayoutVars>
      </dgm:prSet>
      <dgm:spPr/>
    </dgm:pt>
    <dgm:pt modelId="{182B5389-0912-4707-A1B4-7B5222626AB6}" type="pres">
      <dgm:prSet presAssocID="{5696313F-979A-462A-B11D-D08D9F91358F}" presName="circleB" presStyleLbl="node1" presStyleIdx="1" presStyleCnt="3"/>
      <dgm:spPr/>
    </dgm:pt>
    <dgm:pt modelId="{5283929A-306B-41B0-8D38-03473401B514}" type="pres">
      <dgm:prSet presAssocID="{5696313F-979A-462A-B11D-D08D9F91358F}" presName="spaceB" presStyleCnt="0"/>
      <dgm:spPr/>
    </dgm:pt>
    <dgm:pt modelId="{0BCCE0D1-8AC4-4EC7-8591-8F0613583F1A}" type="pres">
      <dgm:prSet presAssocID="{EEEDD525-8933-4DF7-908D-5E749E9EFB4A}" presName="space" presStyleCnt="0"/>
      <dgm:spPr/>
    </dgm:pt>
    <dgm:pt modelId="{24F52335-04AF-4143-AF5A-EFCDF866D876}" type="pres">
      <dgm:prSet presAssocID="{D5E6C2AF-C4A2-4978-A899-D347BA119FCE}" presName="compositeA" presStyleCnt="0"/>
      <dgm:spPr/>
    </dgm:pt>
    <dgm:pt modelId="{815C5A5C-7FF1-42D2-ADC1-3C07D264128C}" type="pres">
      <dgm:prSet presAssocID="{D5E6C2AF-C4A2-4978-A899-D347BA119FCE}" presName="textA" presStyleLbl="revTx" presStyleIdx="2" presStyleCnt="3">
        <dgm:presLayoutVars>
          <dgm:bulletEnabled val="1"/>
        </dgm:presLayoutVars>
      </dgm:prSet>
      <dgm:spPr/>
    </dgm:pt>
    <dgm:pt modelId="{4F4D47E5-D73C-4896-8A4C-38F3BC748910}" type="pres">
      <dgm:prSet presAssocID="{D5E6C2AF-C4A2-4978-A899-D347BA119FCE}" presName="circleA" presStyleLbl="node1" presStyleIdx="2" presStyleCnt="3"/>
      <dgm:spPr/>
    </dgm:pt>
    <dgm:pt modelId="{0DF08AF9-AA2F-43A5-BAE0-3131F9BF6CD8}" type="pres">
      <dgm:prSet presAssocID="{D5E6C2AF-C4A2-4978-A899-D347BA119FCE}" presName="spaceA" presStyleCnt="0"/>
      <dgm:spPr/>
    </dgm:pt>
  </dgm:ptLst>
  <dgm:cxnLst>
    <dgm:cxn modelId="{61B53B1E-20B3-448D-9F4E-596267A79C13}" srcId="{EBAE62E4-57CE-4054-898D-16F355FDE9B8}" destId="{D5E6C2AF-C4A2-4978-A899-D347BA119FCE}" srcOrd="2" destOrd="0" parTransId="{BEE9F4E1-E48A-42E0-87D2-0E809AB7C91E}" sibTransId="{1CCB487D-1AA0-47D9-9EE6-CA7557AD2711}"/>
    <dgm:cxn modelId="{EE890265-D261-4A3C-9DEE-E633829BEEF6}" type="presOf" srcId="{950F8E78-DBD8-40E2-9922-EF53FD8126BA}" destId="{8F1CB08F-E7C1-4462-BD7F-805C82A424CB}" srcOrd="0" destOrd="0" presId="urn:microsoft.com/office/officeart/2005/8/layout/hProcess11"/>
    <dgm:cxn modelId="{739A6E81-2359-4C9A-AD21-B909F4352F62}" type="presOf" srcId="{D5E6C2AF-C4A2-4978-A899-D347BA119FCE}" destId="{815C5A5C-7FF1-42D2-ADC1-3C07D264128C}" srcOrd="0" destOrd="0" presId="urn:microsoft.com/office/officeart/2005/8/layout/hProcess11"/>
    <dgm:cxn modelId="{B8D2B0BF-E01C-4D96-8167-01CF8E359876}" srcId="{EBAE62E4-57CE-4054-898D-16F355FDE9B8}" destId="{950F8E78-DBD8-40E2-9922-EF53FD8126BA}" srcOrd="0" destOrd="0" parTransId="{B79891AC-6239-4D7F-8ABA-1572AFEA6ACC}" sibTransId="{A208F5D7-9C76-4715-BC0D-6340387942E3}"/>
    <dgm:cxn modelId="{752A75C0-141E-4F86-8CD9-CF3842FC6D0F}" type="presOf" srcId="{EBAE62E4-57CE-4054-898D-16F355FDE9B8}" destId="{7D5AFF5B-3685-4B90-9DCD-2BF28438BBFA}" srcOrd="0" destOrd="0" presId="urn:microsoft.com/office/officeart/2005/8/layout/hProcess11"/>
    <dgm:cxn modelId="{10D1F0C8-BD9D-4FE8-9737-0FF37904DFD2}" srcId="{EBAE62E4-57CE-4054-898D-16F355FDE9B8}" destId="{5696313F-979A-462A-B11D-D08D9F91358F}" srcOrd="1" destOrd="0" parTransId="{5429B5C7-9C01-415A-930F-09964AF4A6C7}" sibTransId="{EEEDD525-8933-4DF7-908D-5E749E9EFB4A}"/>
    <dgm:cxn modelId="{E590ABD6-05D8-4933-A467-E9BB7C2B25D9}" type="presOf" srcId="{5696313F-979A-462A-B11D-D08D9F91358F}" destId="{DE6B6A98-3F84-4335-B158-28A6FA833D35}" srcOrd="0" destOrd="0" presId="urn:microsoft.com/office/officeart/2005/8/layout/hProcess11"/>
    <dgm:cxn modelId="{B6C97CE7-0A24-4F84-8354-3DD28414ED52}" type="presParOf" srcId="{7D5AFF5B-3685-4B90-9DCD-2BF28438BBFA}" destId="{092D7729-1B41-4AEA-B076-94672386AEAC}" srcOrd="0" destOrd="0" presId="urn:microsoft.com/office/officeart/2005/8/layout/hProcess11"/>
    <dgm:cxn modelId="{662E3B82-9276-4E0F-B8EA-F54475779357}" type="presParOf" srcId="{7D5AFF5B-3685-4B90-9DCD-2BF28438BBFA}" destId="{521EE8D5-8779-4A0B-B2E0-10FE72B097D3}" srcOrd="1" destOrd="0" presId="urn:microsoft.com/office/officeart/2005/8/layout/hProcess11"/>
    <dgm:cxn modelId="{EF8E0DE6-53D8-4339-8E46-C7696F66D493}" type="presParOf" srcId="{521EE8D5-8779-4A0B-B2E0-10FE72B097D3}" destId="{A859922A-17EE-4F22-A695-E290771396D2}" srcOrd="0" destOrd="0" presId="urn:microsoft.com/office/officeart/2005/8/layout/hProcess11"/>
    <dgm:cxn modelId="{D394C8CE-A413-4360-A3EE-A7A699A3C52A}" type="presParOf" srcId="{A859922A-17EE-4F22-A695-E290771396D2}" destId="{8F1CB08F-E7C1-4462-BD7F-805C82A424CB}" srcOrd="0" destOrd="0" presId="urn:microsoft.com/office/officeart/2005/8/layout/hProcess11"/>
    <dgm:cxn modelId="{97C09D29-EE16-48D9-83E8-08C5F319BC83}" type="presParOf" srcId="{A859922A-17EE-4F22-A695-E290771396D2}" destId="{B4235490-41EA-4C72-8445-73D24162F5FA}" srcOrd="1" destOrd="0" presId="urn:microsoft.com/office/officeart/2005/8/layout/hProcess11"/>
    <dgm:cxn modelId="{7C3C438A-70BB-4B93-88E9-58FD22750020}" type="presParOf" srcId="{A859922A-17EE-4F22-A695-E290771396D2}" destId="{0F142DB4-9332-4550-A011-B69B4C299FBE}" srcOrd="2" destOrd="0" presId="urn:microsoft.com/office/officeart/2005/8/layout/hProcess11"/>
    <dgm:cxn modelId="{D42CBEFD-2AD5-43AA-83C4-A8C99205C430}" type="presParOf" srcId="{521EE8D5-8779-4A0B-B2E0-10FE72B097D3}" destId="{D3AD7B8B-D312-4EE3-8FF1-AB109905C8EF}" srcOrd="1" destOrd="0" presId="urn:microsoft.com/office/officeart/2005/8/layout/hProcess11"/>
    <dgm:cxn modelId="{8FB8F9A0-EC8D-40AB-BA28-44C8CDF3CDAC}" type="presParOf" srcId="{521EE8D5-8779-4A0B-B2E0-10FE72B097D3}" destId="{1922AE3C-3B3A-4629-8A08-3514F505274E}" srcOrd="2" destOrd="0" presId="urn:microsoft.com/office/officeart/2005/8/layout/hProcess11"/>
    <dgm:cxn modelId="{44FB2666-E207-47E7-BDCC-B707309B750D}" type="presParOf" srcId="{1922AE3C-3B3A-4629-8A08-3514F505274E}" destId="{DE6B6A98-3F84-4335-B158-28A6FA833D35}" srcOrd="0" destOrd="0" presId="urn:microsoft.com/office/officeart/2005/8/layout/hProcess11"/>
    <dgm:cxn modelId="{89B79395-0C8C-4974-B09C-6AFFBAF04AFE}" type="presParOf" srcId="{1922AE3C-3B3A-4629-8A08-3514F505274E}" destId="{182B5389-0912-4707-A1B4-7B5222626AB6}" srcOrd="1" destOrd="0" presId="urn:microsoft.com/office/officeart/2005/8/layout/hProcess11"/>
    <dgm:cxn modelId="{948B43B9-69A0-4A86-9CC4-A444C6C33DA4}" type="presParOf" srcId="{1922AE3C-3B3A-4629-8A08-3514F505274E}" destId="{5283929A-306B-41B0-8D38-03473401B514}" srcOrd="2" destOrd="0" presId="urn:microsoft.com/office/officeart/2005/8/layout/hProcess11"/>
    <dgm:cxn modelId="{630F855D-C437-4E24-BCF0-FD878AA50A14}" type="presParOf" srcId="{521EE8D5-8779-4A0B-B2E0-10FE72B097D3}" destId="{0BCCE0D1-8AC4-4EC7-8591-8F0613583F1A}" srcOrd="3" destOrd="0" presId="urn:microsoft.com/office/officeart/2005/8/layout/hProcess11"/>
    <dgm:cxn modelId="{3918CA6E-2749-40AA-8C51-1D1AB90ABE64}" type="presParOf" srcId="{521EE8D5-8779-4A0B-B2E0-10FE72B097D3}" destId="{24F52335-04AF-4143-AF5A-EFCDF866D876}" srcOrd="4" destOrd="0" presId="urn:microsoft.com/office/officeart/2005/8/layout/hProcess11"/>
    <dgm:cxn modelId="{8C2DF20F-0A9C-42F8-BF0D-68B039CFEBDD}" type="presParOf" srcId="{24F52335-04AF-4143-AF5A-EFCDF866D876}" destId="{815C5A5C-7FF1-42D2-ADC1-3C07D264128C}" srcOrd="0" destOrd="0" presId="urn:microsoft.com/office/officeart/2005/8/layout/hProcess11"/>
    <dgm:cxn modelId="{80867BDE-A28B-4942-A55E-E773864D9491}" type="presParOf" srcId="{24F52335-04AF-4143-AF5A-EFCDF866D876}" destId="{4F4D47E5-D73C-4896-8A4C-38F3BC748910}" srcOrd="1" destOrd="0" presId="urn:microsoft.com/office/officeart/2005/8/layout/hProcess11"/>
    <dgm:cxn modelId="{9EE924B7-091C-4D3D-922C-62FC93156589}" type="presParOf" srcId="{24F52335-04AF-4143-AF5A-EFCDF866D876}" destId="{0DF08AF9-AA2F-43A5-BAE0-3131F9BF6CD8}"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225C76-5818-495C-80BE-3AEE4EDAAC4C}" type="doc">
      <dgm:prSet loTypeId="urn:microsoft.com/office/officeart/2005/8/layout/gear1" loCatId="process" qsTypeId="urn:microsoft.com/office/officeart/2005/8/quickstyle/3d6" qsCatId="3D" csTypeId="urn:microsoft.com/office/officeart/2005/8/colors/accent1_2" csCatId="accent1" phldr="1"/>
      <dgm:spPr/>
    </dgm:pt>
    <dgm:pt modelId="{66ACF28C-527C-4378-9861-E9CB4A5575C0}">
      <dgm:prSet phldrT="[文本]"/>
      <dgm:spPr/>
      <dgm:t>
        <a:bodyPr/>
        <a:lstStyle/>
        <a:p>
          <a:r>
            <a:rPr lang="zh-CN" altLang="en-US" dirty="0"/>
            <a:t>地震分析会商技术系统</a:t>
          </a:r>
        </a:p>
      </dgm:t>
    </dgm:pt>
    <dgm:pt modelId="{EF3A07B1-E2A0-4874-91A7-375EC2AE9CD4}" type="parTrans" cxnId="{3F9C1DA6-4085-453E-85D4-C9FBABA24B74}">
      <dgm:prSet/>
      <dgm:spPr/>
      <dgm:t>
        <a:bodyPr/>
        <a:lstStyle/>
        <a:p>
          <a:endParaRPr lang="zh-CN" altLang="en-US"/>
        </a:p>
      </dgm:t>
    </dgm:pt>
    <dgm:pt modelId="{5ABC8475-F031-4A4F-B975-89565468B5CB}" type="sibTrans" cxnId="{3F9C1DA6-4085-453E-85D4-C9FBABA24B74}">
      <dgm:prSet/>
      <dgm:spPr/>
      <dgm:t>
        <a:bodyPr/>
        <a:lstStyle/>
        <a:p>
          <a:endParaRPr lang="zh-CN" altLang="en-US"/>
        </a:p>
      </dgm:t>
    </dgm:pt>
    <dgm:pt modelId="{92B3B1E8-3DCB-4E47-990B-CB47BF646C8E}">
      <dgm:prSet phldrT="[文本]"/>
      <dgm:spPr/>
      <dgm:t>
        <a:bodyPr/>
        <a:lstStyle/>
        <a:p>
          <a:r>
            <a:rPr lang="en-US" altLang="zh-CN" dirty="0" err="1">
              <a:latin typeface="Agency FB" panose="020B0503020202020204" pitchFamily="34" charset="0"/>
            </a:rPr>
            <a:t>Datist</a:t>
          </a:r>
          <a:r>
            <a:rPr lang="zh-CN" altLang="en-US" dirty="0"/>
            <a:t>地震科学版</a:t>
          </a:r>
        </a:p>
      </dgm:t>
    </dgm:pt>
    <dgm:pt modelId="{E80A5DAF-3EF5-4A10-9500-D14D2E8FBEB4}" type="parTrans" cxnId="{673C4E1D-B3A8-427A-85D2-A4C82C9F2F80}">
      <dgm:prSet/>
      <dgm:spPr/>
      <dgm:t>
        <a:bodyPr/>
        <a:lstStyle/>
        <a:p>
          <a:endParaRPr lang="zh-CN" altLang="en-US"/>
        </a:p>
      </dgm:t>
    </dgm:pt>
    <dgm:pt modelId="{933E3E8D-3258-4D46-BC5A-B85E9ACBB8D1}" type="sibTrans" cxnId="{673C4E1D-B3A8-427A-85D2-A4C82C9F2F80}">
      <dgm:prSet/>
      <dgm:spPr/>
      <dgm:t>
        <a:bodyPr/>
        <a:lstStyle/>
        <a:p>
          <a:endParaRPr lang="zh-CN" altLang="en-US"/>
        </a:p>
      </dgm:t>
    </dgm:pt>
    <dgm:pt modelId="{D8A948BB-8F62-47B7-98DD-37D73AF72377}">
      <dgm:prSet phldrT="[文本]"/>
      <dgm:spPr/>
      <dgm:t>
        <a:bodyPr/>
        <a:lstStyle/>
        <a:p>
          <a:r>
            <a:rPr lang="zh-CN" altLang="en-US" dirty="0"/>
            <a:t>地震科研助手</a:t>
          </a:r>
        </a:p>
      </dgm:t>
    </dgm:pt>
    <dgm:pt modelId="{CDCC0631-FB79-4B83-96CD-0FB7E223503F}" type="parTrans" cxnId="{B3AE7C7C-E875-44FE-B784-1B0D127109AA}">
      <dgm:prSet/>
      <dgm:spPr/>
      <dgm:t>
        <a:bodyPr/>
        <a:lstStyle/>
        <a:p>
          <a:endParaRPr lang="zh-CN" altLang="en-US"/>
        </a:p>
      </dgm:t>
    </dgm:pt>
    <dgm:pt modelId="{FC9AB616-DFDA-4C9D-9B97-D5C9DB7F7698}" type="sibTrans" cxnId="{B3AE7C7C-E875-44FE-B784-1B0D127109AA}">
      <dgm:prSet/>
      <dgm:spPr/>
      <dgm:t>
        <a:bodyPr/>
        <a:lstStyle/>
        <a:p>
          <a:endParaRPr lang="zh-CN" altLang="en-US"/>
        </a:p>
      </dgm:t>
    </dgm:pt>
    <dgm:pt modelId="{E55B85B0-E408-48A5-8448-F76369F645E9}">
      <dgm:prSet phldrT="[文本]"/>
      <dgm:spPr/>
      <dgm:t>
        <a:bodyPr/>
        <a:lstStyle/>
        <a:p>
          <a:pPr>
            <a:buFont typeface="Wingdings" panose="05000000000000000000" pitchFamily="2" charset="2"/>
            <a:buChar char="l"/>
          </a:pPr>
          <a:r>
            <a:rPr lang="zh-CN" altLang="en-US" dirty="0"/>
            <a:t>小</a:t>
          </a:r>
          <a:r>
            <a:rPr lang="en-US" altLang="zh-CN" dirty="0"/>
            <a:t>G</a:t>
          </a:r>
          <a:endParaRPr lang="zh-CN" altLang="en-US" dirty="0"/>
        </a:p>
      </dgm:t>
    </dgm:pt>
    <dgm:pt modelId="{649A24E7-5BFA-4056-B40A-C2FC8526637B}" type="parTrans" cxnId="{4C9F2616-4D8B-4B25-842F-4DF26BC6CC58}">
      <dgm:prSet/>
      <dgm:spPr/>
      <dgm:t>
        <a:bodyPr/>
        <a:lstStyle/>
        <a:p>
          <a:endParaRPr lang="zh-CN" altLang="en-US"/>
        </a:p>
      </dgm:t>
    </dgm:pt>
    <dgm:pt modelId="{E5236F5B-9FD9-45B1-B98D-E14016235D06}" type="sibTrans" cxnId="{4C9F2616-4D8B-4B25-842F-4DF26BC6CC58}">
      <dgm:prSet/>
      <dgm:spPr/>
      <dgm:t>
        <a:bodyPr/>
        <a:lstStyle/>
        <a:p>
          <a:endParaRPr lang="zh-CN" altLang="en-US"/>
        </a:p>
      </dgm:t>
    </dgm:pt>
    <dgm:pt modelId="{B1CA8791-8081-4ACD-A966-0FFAA57DF076}">
      <dgm:prSet phldrT="[文本]"/>
      <dgm:spPr/>
      <dgm:t>
        <a:bodyPr/>
        <a:lstStyle/>
        <a:p>
          <a:pPr>
            <a:buFont typeface="Wingdings" panose="05000000000000000000" pitchFamily="2" charset="2"/>
            <a:buChar char="l"/>
          </a:pPr>
          <a:r>
            <a:rPr lang="zh-CN" altLang="en-US" dirty="0">
              <a:latin typeface="Agency FB" panose="020B0503020202020204" pitchFamily="34" charset="0"/>
            </a:rPr>
            <a:t>地学家</a:t>
          </a:r>
          <a:r>
            <a:rPr lang="en-US" altLang="zh-CN" dirty="0" err="1">
              <a:latin typeface="Agency FB" panose="020B0503020202020204" pitchFamily="34" charset="0"/>
            </a:rPr>
            <a:t>Geoist</a:t>
          </a:r>
          <a:r>
            <a:rPr lang="zh-CN" altLang="en-US" dirty="0">
              <a:latin typeface="Agency FB" panose="020B0503020202020204" pitchFamily="34" charset="0"/>
            </a:rPr>
            <a:t>计划</a:t>
          </a:r>
        </a:p>
      </dgm:t>
    </dgm:pt>
    <dgm:pt modelId="{CA88B119-8A5F-4759-9654-127111A626D0}" type="parTrans" cxnId="{D5C42853-5659-44B0-9AAD-6DC32F05294B}">
      <dgm:prSet/>
      <dgm:spPr/>
      <dgm:t>
        <a:bodyPr/>
        <a:lstStyle/>
        <a:p>
          <a:endParaRPr lang="zh-CN" altLang="en-US"/>
        </a:p>
      </dgm:t>
    </dgm:pt>
    <dgm:pt modelId="{907FAABD-5CF6-4F34-A1B5-B0A53CF0D8C8}" type="sibTrans" cxnId="{D5C42853-5659-44B0-9AAD-6DC32F05294B}">
      <dgm:prSet/>
      <dgm:spPr/>
      <dgm:t>
        <a:bodyPr/>
        <a:lstStyle/>
        <a:p>
          <a:endParaRPr lang="zh-CN" altLang="en-US"/>
        </a:p>
      </dgm:t>
    </dgm:pt>
    <dgm:pt modelId="{1EA34177-78FD-4639-841D-DB301A112C8B}">
      <dgm:prSet phldrT="[文本]"/>
      <dgm:spPr/>
      <dgm:t>
        <a:bodyPr/>
        <a:lstStyle/>
        <a:p>
          <a:pPr algn="l">
            <a:buFont typeface="Wingdings" panose="05000000000000000000" pitchFamily="2" charset="2"/>
            <a:buChar char="l"/>
          </a:pPr>
          <a:r>
            <a:rPr lang="zh-CN" altLang="en-US" dirty="0"/>
            <a:t>流程体系</a:t>
          </a:r>
        </a:p>
      </dgm:t>
    </dgm:pt>
    <dgm:pt modelId="{FFEB2523-C9AD-4A57-B0C5-25F743F6E31D}" type="parTrans" cxnId="{3C608F4F-4D14-4B22-8D12-63528D1824E2}">
      <dgm:prSet/>
      <dgm:spPr/>
      <dgm:t>
        <a:bodyPr/>
        <a:lstStyle/>
        <a:p>
          <a:endParaRPr lang="zh-CN" altLang="en-US"/>
        </a:p>
      </dgm:t>
    </dgm:pt>
    <dgm:pt modelId="{A9608476-B999-4EDA-8F35-14B3C626D2A4}" type="sibTrans" cxnId="{3C608F4F-4D14-4B22-8D12-63528D1824E2}">
      <dgm:prSet/>
      <dgm:spPr/>
      <dgm:t>
        <a:bodyPr/>
        <a:lstStyle/>
        <a:p>
          <a:endParaRPr lang="zh-CN" altLang="en-US"/>
        </a:p>
      </dgm:t>
    </dgm:pt>
    <dgm:pt modelId="{AEC663A1-1374-4FAA-82B5-545120DB5A5C}">
      <dgm:prSet phldrT="[文本]"/>
      <dgm:spPr/>
      <dgm:t>
        <a:bodyPr/>
        <a:lstStyle/>
        <a:p>
          <a:pPr algn="l">
            <a:buFont typeface="Wingdings" panose="05000000000000000000" pitchFamily="2" charset="2"/>
            <a:buChar char="l"/>
          </a:pPr>
          <a:r>
            <a:rPr lang="zh-CN" altLang="en-US" dirty="0"/>
            <a:t>人机接口</a:t>
          </a:r>
        </a:p>
      </dgm:t>
    </dgm:pt>
    <dgm:pt modelId="{DFDB3626-0DEB-43D5-82FB-BAD8E5ABB2F4}" type="parTrans" cxnId="{620F8C42-1B40-40CE-9504-CF248E23C9F3}">
      <dgm:prSet/>
      <dgm:spPr/>
      <dgm:t>
        <a:bodyPr/>
        <a:lstStyle/>
        <a:p>
          <a:endParaRPr lang="zh-CN" altLang="en-US"/>
        </a:p>
      </dgm:t>
    </dgm:pt>
    <dgm:pt modelId="{33ADD2CD-8B31-494F-B829-BBF5048B1BD3}" type="sibTrans" cxnId="{620F8C42-1B40-40CE-9504-CF248E23C9F3}">
      <dgm:prSet/>
      <dgm:spPr/>
      <dgm:t>
        <a:bodyPr/>
        <a:lstStyle/>
        <a:p>
          <a:endParaRPr lang="zh-CN" altLang="en-US"/>
        </a:p>
      </dgm:t>
    </dgm:pt>
    <dgm:pt modelId="{1B965AE3-7223-4CD8-B68E-851A59AA2B51}">
      <dgm:prSet phldrT="[文本]"/>
      <dgm:spPr/>
      <dgm:t>
        <a:bodyPr/>
        <a:lstStyle/>
        <a:p>
          <a:pPr algn="l">
            <a:buFont typeface="Wingdings" panose="05000000000000000000" pitchFamily="2" charset="2"/>
            <a:buChar char="l"/>
          </a:pPr>
          <a:r>
            <a:rPr lang="zh-CN" altLang="en-US" dirty="0"/>
            <a:t>云平台</a:t>
          </a:r>
        </a:p>
      </dgm:t>
    </dgm:pt>
    <dgm:pt modelId="{C5298D15-F1A2-415C-910C-23AF44FACC7E}" type="parTrans" cxnId="{27EA2F1F-F262-4081-9833-D68C64D31933}">
      <dgm:prSet/>
      <dgm:spPr/>
      <dgm:t>
        <a:bodyPr/>
        <a:lstStyle/>
        <a:p>
          <a:endParaRPr lang="zh-CN" altLang="en-US"/>
        </a:p>
      </dgm:t>
    </dgm:pt>
    <dgm:pt modelId="{04E7BC64-4120-4B1B-B5AA-F30E0CEB201A}" type="sibTrans" cxnId="{27EA2F1F-F262-4081-9833-D68C64D31933}">
      <dgm:prSet/>
      <dgm:spPr/>
      <dgm:t>
        <a:bodyPr/>
        <a:lstStyle/>
        <a:p>
          <a:endParaRPr lang="zh-CN" altLang="en-US"/>
        </a:p>
      </dgm:t>
    </dgm:pt>
    <dgm:pt modelId="{F773D38A-95F4-415A-BE6E-5AF304F1D94D}" type="pres">
      <dgm:prSet presAssocID="{D4225C76-5818-495C-80BE-3AEE4EDAAC4C}" presName="composite" presStyleCnt="0">
        <dgm:presLayoutVars>
          <dgm:chMax val="3"/>
          <dgm:animLvl val="lvl"/>
          <dgm:resizeHandles val="exact"/>
        </dgm:presLayoutVars>
      </dgm:prSet>
      <dgm:spPr/>
    </dgm:pt>
    <dgm:pt modelId="{A7215F8C-ADBE-47AF-B99C-7D755829311C}" type="pres">
      <dgm:prSet presAssocID="{66ACF28C-527C-4378-9861-E9CB4A5575C0}" presName="gear1" presStyleLbl="node1" presStyleIdx="0" presStyleCnt="3" custLinFactNeighborX="3011" custLinFactNeighborY="1327">
        <dgm:presLayoutVars>
          <dgm:chMax val="1"/>
          <dgm:bulletEnabled val="1"/>
        </dgm:presLayoutVars>
      </dgm:prSet>
      <dgm:spPr/>
    </dgm:pt>
    <dgm:pt modelId="{4C182C30-422C-4F97-BDF8-3EB92B6A67DB}" type="pres">
      <dgm:prSet presAssocID="{66ACF28C-527C-4378-9861-E9CB4A5575C0}" presName="gear1srcNode" presStyleLbl="node1" presStyleIdx="0" presStyleCnt="3"/>
      <dgm:spPr/>
    </dgm:pt>
    <dgm:pt modelId="{71023A0B-B677-44E5-BD42-03FDD1F8320C}" type="pres">
      <dgm:prSet presAssocID="{66ACF28C-527C-4378-9861-E9CB4A5575C0}" presName="gear1dstNode" presStyleLbl="node1" presStyleIdx="0" presStyleCnt="3"/>
      <dgm:spPr/>
    </dgm:pt>
    <dgm:pt modelId="{E4D7819B-FEE5-4FD6-888E-D9C74A4AF97F}" type="pres">
      <dgm:prSet presAssocID="{66ACF28C-527C-4378-9861-E9CB4A5575C0}" presName="gear1ch" presStyleLbl="fgAcc1" presStyleIdx="0" presStyleCnt="2" custLinFactNeighborX="-23091" custLinFactNeighborY="5715">
        <dgm:presLayoutVars>
          <dgm:chMax val="0"/>
          <dgm:bulletEnabled val="1"/>
        </dgm:presLayoutVars>
      </dgm:prSet>
      <dgm:spPr/>
    </dgm:pt>
    <dgm:pt modelId="{77569EE6-736C-473D-9CB4-2D4ABB4AD93D}" type="pres">
      <dgm:prSet presAssocID="{92B3B1E8-3DCB-4E47-990B-CB47BF646C8E}" presName="gear2" presStyleLbl="node1" presStyleIdx="1" presStyleCnt="3">
        <dgm:presLayoutVars>
          <dgm:chMax val="1"/>
          <dgm:bulletEnabled val="1"/>
        </dgm:presLayoutVars>
      </dgm:prSet>
      <dgm:spPr/>
    </dgm:pt>
    <dgm:pt modelId="{B15AFFDE-B9F1-459F-B95E-B93D8B561A19}" type="pres">
      <dgm:prSet presAssocID="{92B3B1E8-3DCB-4E47-990B-CB47BF646C8E}" presName="gear2srcNode" presStyleLbl="node1" presStyleIdx="1" presStyleCnt="3"/>
      <dgm:spPr/>
    </dgm:pt>
    <dgm:pt modelId="{E25F83E1-8D31-4938-A1FF-3CB4FC40776C}" type="pres">
      <dgm:prSet presAssocID="{92B3B1E8-3DCB-4E47-990B-CB47BF646C8E}" presName="gear2dstNode" presStyleLbl="node1" presStyleIdx="1" presStyleCnt="3"/>
      <dgm:spPr/>
    </dgm:pt>
    <dgm:pt modelId="{0A9148C0-A872-4003-9308-7DC96C96ABC1}" type="pres">
      <dgm:prSet presAssocID="{D8A948BB-8F62-47B7-98DD-37D73AF72377}" presName="gear3" presStyleLbl="node1" presStyleIdx="2" presStyleCnt="3"/>
      <dgm:spPr/>
    </dgm:pt>
    <dgm:pt modelId="{3999B1A9-E862-491E-A942-B40D3C1F8502}" type="pres">
      <dgm:prSet presAssocID="{D8A948BB-8F62-47B7-98DD-37D73AF72377}" presName="gear3tx" presStyleLbl="node1" presStyleIdx="2" presStyleCnt="3">
        <dgm:presLayoutVars>
          <dgm:chMax val="1"/>
          <dgm:bulletEnabled val="1"/>
        </dgm:presLayoutVars>
      </dgm:prSet>
      <dgm:spPr/>
    </dgm:pt>
    <dgm:pt modelId="{B99C18C7-DFFB-4B1B-903E-E40FFEB6930C}" type="pres">
      <dgm:prSet presAssocID="{D8A948BB-8F62-47B7-98DD-37D73AF72377}" presName="gear3srcNode" presStyleLbl="node1" presStyleIdx="2" presStyleCnt="3"/>
      <dgm:spPr/>
    </dgm:pt>
    <dgm:pt modelId="{FDD95AED-5A2B-45EF-B9A0-0EF858BBD3E4}" type="pres">
      <dgm:prSet presAssocID="{D8A948BB-8F62-47B7-98DD-37D73AF72377}" presName="gear3dstNode" presStyleLbl="node1" presStyleIdx="2" presStyleCnt="3"/>
      <dgm:spPr/>
    </dgm:pt>
    <dgm:pt modelId="{0203D0F7-0C9B-4FA5-B3DF-7409274D5089}" type="pres">
      <dgm:prSet presAssocID="{D8A948BB-8F62-47B7-98DD-37D73AF72377}" presName="gear3ch" presStyleLbl="fgAcc1" presStyleIdx="1" presStyleCnt="2">
        <dgm:presLayoutVars>
          <dgm:chMax val="0"/>
          <dgm:bulletEnabled val="1"/>
        </dgm:presLayoutVars>
      </dgm:prSet>
      <dgm:spPr/>
    </dgm:pt>
    <dgm:pt modelId="{18D6E083-AC19-4EC6-88B4-3422598D9BD3}" type="pres">
      <dgm:prSet presAssocID="{5ABC8475-F031-4A4F-B975-89565468B5CB}" presName="connector1" presStyleLbl="sibTrans2D1" presStyleIdx="0" presStyleCnt="3"/>
      <dgm:spPr/>
    </dgm:pt>
    <dgm:pt modelId="{72A14F03-516E-4E1C-B98B-179B9C862332}" type="pres">
      <dgm:prSet presAssocID="{933E3E8D-3258-4D46-BC5A-B85E9ACBB8D1}" presName="connector2" presStyleLbl="sibTrans2D1" presStyleIdx="1" presStyleCnt="3"/>
      <dgm:spPr/>
    </dgm:pt>
    <dgm:pt modelId="{AAC40579-CA40-40FE-8D73-CAA2102B7D98}" type="pres">
      <dgm:prSet presAssocID="{FC9AB616-DFDA-4C9D-9B97-D5C9DB7F7698}" presName="connector3" presStyleLbl="sibTrans2D1" presStyleIdx="2" presStyleCnt="3"/>
      <dgm:spPr/>
    </dgm:pt>
  </dgm:ptLst>
  <dgm:cxnLst>
    <dgm:cxn modelId="{C4B27F09-EDF0-42FD-AF76-210A90A385BB}" type="presOf" srcId="{AEC663A1-1374-4FAA-82B5-545120DB5A5C}" destId="{E4D7819B-FEE5-4FD6-888E-D9C74A4AF97F}" srcOrd="0" destOrd="0" presId="urn:microsoft.com/office/officeart/2005/8/layout/gear1"/>
    <dgm:cxn modelId="{7E545A0D-A022-4CD8-9B5C-6714ED77629F}" type="presOf" srcId="{92B3B1E8-3DCB-4E47-990B-CB47BF646C8E}" destId="{77569EE6-736C-473D-9CB4-2D4ABB4AD93D}" srcOrd="0" destOrd="0" presId="urn:microsoft.com/office/officeart/2005/8/layout/gear1"/>
    <dgm:cxn modelId="{4C9F2616-4D8B-4B25-842F-4DF26BC6CC58}" srcId="{D8A948BB-8F62-47B7-98DD-37D73AF72377}" destId="{E55B85B0-E408-48A5-8448-F76369F645E9}" srcOrd="0" destOrd="0" parTransId="{649A24E7-5BFA-4056-B40A-C2FC8526637B}" sibTransId="{E5236F5B-9FD9-45B1-B98D-E14016235D06}"/>
    <dgm:cxn modelId="{1D5B9119-10EB-41CB-8D17-6D9ECEF0B013}" type="presOf" srcId="{66ACF28C-527C-4378-9861-E9CB4A5575C0}" destId="{A7215F8C-ADBE-47AF-B99C-7D755829311C}" srcOrd="0" destOrd="0" presId="urn:microsoft.com/office/officeart/2005/8/layout/gear1"/>
    <dgm:cxn modelId="{673C4E1D-B3A8-427A-85D2-A4C82C9F2F80}" srcId="{D4225C76-5818-495C-80BE-3AEE4EDAAC4C}" destId="{92B3B1E8-3DCB-4E47-990B-CB47BF646C8E}" srcOrd="1" destOrd="0" parTransId="{E80A5DAF-3EF5-4A10-9500-D14D2E8FBEB4}" sibTransId="{933E3E8D-3258-4D46-BC5A-B85E9ACBB8D1}"/>
    <dgm:cxn modelId="{458C151E-C1D4-4DAB-B4DD-7EEAAE8ABD3A}" type="presOf" srcId="{933E3E8D-3258-4D46-BC5A-B85E9ACBB8D1}" destId="{72A14F03-516E-4E1C-B98B-179B9C862332}" srcOrd="0" destOrd="0" presId="urn:microsoft.com/office/officeart/2005/8/layout/gear1"/>
    <dgm:cxn modelId="{27EA2F1F-F262-4081-9833-D68C64D31933}" srcId="{66ACF28C-527C-4378-9861-E9CB4A5575C0}" destId="{1B965AE3-7223-4CD8-B68E-851A59AA2B51}" srcOrd="2" destOrd="0" parTransId="{C5298D15-F1A2-415C-910C-23AF44FACC7E}" sibTransId="{04E7BC64-4120-4B1B-B5AA-F30E0CEB201A}"/>
    <dgm:cxn modelId="{25D8F438-AD76-4FE7-B96B-BD2C3577982A}" type="presOf" srcId="{D8A948BB-8F62-47B7-98DD-37D73AF72377}" destId="{3999B1A9-E862-491E-A942-B40D3C1F8502}" srcOrd="1" destOrd="0" presId="urn:microsoft.com/office/officeart/2005/8/layout/gear1"/>
    <dgm:cxn modelId="{23CFCB3D-10DD-461A-9C6E-269D5015AA4C}" type="presOf" srcId="{D8A948BB-8F62-47B7-98DD-37D73AF72377}" destId="{FDD95AED-5A2B-45EF-B9A0-0EF858BBD3E4}" srcOrd="3" destOrd="0" presId="urn:microsoft.com/office/officeart/2005/8/layout/gear1"/>
    <dgm:cxn modelId="{2B22F03D-2F6C-45FF-ABD2-EBCF74890594}" type="presOf" srcId="{5ABC8475-F031-4A4F-B975-89565468B5CB}" destId="{18D6E083-AC19-4EC6-88B4-3422598D9BD3}" srcOrd="0" destOrd="0" presId="urn:microsoft.com/office/officeart/2005/8/layout/gear1"/>
    <dgm:cxn modelId="{620F8C42-1B40-40CE-9504-CF248E23C9F3}" srcId="{66ACF28C-527C-4378-9861-E9CB4A5575C0}" destId="{AEC663A1-1374-4FAA-82B5-545120DB5A5C}" srcOrd="0" destOrd="0" parTransId="{DFDB3626-0DEB-43D5-82FB-BAD8E5ABB2F4}" sibTransId="{33ADD2CD-8B31-494F-B829-BBF5048B1BD3}"/>
    <dgm:cxn modelId="{3760FC42-FBF1-4967-9C75-838221ECE4BB}" type="presOf" srcId="{D8A948BB-8F62-47B7-98DD-37D73AF72377}" destId="{0A9148C0-A872-4003-9308-7DC96C96ABC1}" srcOrd="0" destOrd="0" presId="urn:microsoft.com/office/officeart/2005/8/layout/gear1"/>
    <dgm:cxn modelId="{A8E5CD63-DD6E-42A4-B4FA-7E851A09936C}" type="presOf" srcId="{E55B85B0-E408-48A5-8448-F76369F645E9}" destId="{0203D0F7-0C9B-4FA5-B3DF-7409274D5089}" srcOrd="0" destOrd="0" presId="urn:microsoft.com/office/officeart/2005/8/layout/gear1"/>
    <dgm:cxn modelId="{44DFA448-6207-4DB5-871B-2C18559BE332}" type="presOf" srcId="{B1CA8791-8081-4ACD-A966-0FFAA57DF076}" destId="{0203D0F7-0C9B-4FA5-B3DF-7409274D5089}" srcOrd="0" destOrd="1" presId="urn:microsoft.com/office/officeart/2005/8/layout/gear1"/>
    <dgm:cxn modelId="{56B0764A-BF68-4D04-AAF5-7D8DDA37E55E}" type="presOf" srcId="{92B3B1E8-3DCB-4E47-990B-CB47BF646C8E}" destId="{E25F83E1-8D31-4938-A1FF-3CB4FC40776C}" srcOrd="2" destOrd="0" presId="urn:microsoft.com/office/officeart/2005/8/layout/gear1"/>
    <dgm:cxn modelId="{3C608F4F-4D14-4B22-8D12-63528D1824E2}" srcId="{66ACF28C-527C-4378-9861-E9CB4A5575C0}" destId="{1EA34177-78FD-4639-841D-DB301A112C8B}" srcOrd="1" destOrd="0" parTransId="{FFEB2523-C9AD-4A57-B0C5-25F743F6E31D}" sibTransId="{A9608476-B999-4EDA-8F35-14B3C626D2A4}"/>
    <dgm:cxn modelId="{B5C58551-5D79-4F3F-88F9-DE16D617E459}" type="presOf" srcId="{1B965AE3-7223-4CD8-B68E-851A59AA2B51}" destId="{E4D7819B-FEE5-4FD6-888E-D9C74A4AF97F}" srcOrd="0" destOrd="2" presId="urn:microsoft.com/office/officeart/2005/8/layout/gear1"/>
    <dgm:cxn modelId="{D5C42853-5659-44B0-9AAD-6DC32F05294B}" srcId="{D8A948BB-8F62-47B7-98DD-37D73AF72377}" destId="{B1CA8791-8081-4ACD-A966-0FFAA57DF076}" srcOrd="1" destOrd="0" parTransId="{CA88B119-8A5F-4759-9654-127111A626D0}" sibTransId="{907FAABD-5CF6-4F34-A1B5-B0A53CF0D8C8}"/>
    <dgm:cxn modelId="{B3AE7C7C-E875-44FE-B784-1B0D127109AA}" srcId="{D4225C76-5818-495C-80BE-3AEE4EDAAC4C}" destId="{D8A948BB-8F62-47B7-98DD-37D73AF72377}" srcOrd="2" destOrd="0" parTransId="{CDCC0631-FB79-4B83-96CD-0FB7E223503F}" sibTransId="{FC9AB616-DFDA-4C9D-9B97-D5C9DB7F7698}"/>
    <dgm:cxn modelId="{F5009D82-C0A1-43F8-A6E0-A25AB5940DEE}" type="presOf" srcId="{FC9AB616-DFDA-4C9D-9B97-D5C9DB7F7698}" destId="{AAC40579-CA40-40FE-8D73-CAA2102B7D98}" srcOrd="0" destOrd="0" presId="urn:microsoft.com/office/officeart/2005/8/layout/gear1"/>
    <dgm:cxn modelId="{9939A896-B92F-4406-9724-A3D7B7122E3C}" type="presOf" srcId="{1EA34177-78FD-4639-841D-DB301A112C8B}" destId="{E4D7819B-FEE5-4FD6-888E-D9C74A4AF97F}" srcOrd="0" destOrd="1" presId="urn:microsoft.com/office/officeart/2005/8/layout/gear1"/>
    <dgm:cxn modelId="{B53E13A3-5D54-483E-9BE3-81C826D390A1}" type="presOf" srcId="{92B3B1E8-3DCB-4E47-990B-CB47BF646C8E}" destId="{B15AFFDE-B9F1-459F-B95E-B93D8B561A19}" srcOrd="1" destOrd="0" presId="urn:microsoft.com/office/officeart/2005/8/layout/gear1"/>
    <dgm:cxn modelId="{3F9C1DA6-4085-453E-85D4-C9FBABA24B74}" srcId="{D4225C76-5818-495C-80BE-3AEE4EDAAC4C}" destId="{66ACF28C-527C-4378-9861-E9CB4A5575C0}" srcOrd="0" destOrd="0" parTransId="{EF3A07B1-E2A0-4874-91A7-375EC2AE9CD4}" sibTransId="{5ABC8475-F031-4A4F-B975-89565468B5CB}"/>
    <dgm:cxn modelId="{425E2FCB-FEB5-442A-8C8C-53EAE2073085}" type="presOf" srcId="{66ACF28C-527C-4378-9861-E9CB4A5575C0}" destId="{4C182C30-422C-4F97-BDF8-3EB92B6A67DB}" srcOrd="1" destOrd="0" presId="urn:microsoft.com/office/officeart/2005/8/layout/gear1"/>
    <dgm:cxn modelId="{CCAA91E1-2B14-4012-B19B-737219996055}" type="presOf" srcId="{D8A948BB-8F62-47B7-98DD-37D73AF72377}" destId="{B99C18C7-DFFB-4B1B-903E-E40FFEB6930C}" srcOrd="2" destOrd="0" presId="urn:microsoft.com/office/officeart/2005/8/layout/gear1"/>
    <dgm:cxn modelId="{F421F4F0-B833-46A7-9A63-E13D44704BD3}" type="presOf" srcId="{D4225C76-5818-495C-80BE-3AEE4EDAAC4C}" destId="{F773D38A-95F4-415A-BE6E-5AF304F1D94D}" srcOrd="0" destOrd="0" presId="urn:microsoft.com/office/officeart/2005/8/layout/gear1"/>
    <dgm:cxn modelId="{1D3BDDF2-3659-4861-B3D3-6817698D2C4A}" type="presOf" srcId="{66ACF28C-527C-4378-9861-E9CB4A5575C0}" destId="{71023A0B-B677-44E5-BD42-03FDD1F8320C}" srcOrd="2" destOrd="0" presId="urn:microsoft.com/office/officeart/2005/8/layout/gear1"/>
    <dgm:cxn modelId="{8019E8D3-C8FD-4F6F-8DC1-9A30EB9E10E8}" type="presParOf" srcId="{F773D38A-95F4-415A-BE6E-5AF304F1D94D}" destId="{A7215F8C-ADBE-47AF-B99C-7D755829311C}" srcOrd="0" destOrd="0" presId="urn:microsoft.com/office/officeart/2005/8/layout/gear1"/>
    <dgm:cxn modelId="{B6453EC1-2C5A-4443-A289-D0F8D2CDDAD3}" type="presParOf" srcId="{F773D38A-95F4-415A-BE6E-5AF304F1D94D}" destId="{4C182C30-422C-4F97-BDF8-3EB92B6A67DB}" srcOrd="1" destOrd="0" presId="urn:microsoft.com/office/officeart/2005/8/layout/gear1"/>
    <dgm:cxn modelId="{19ED99C6-2742-40DD-9E1E-9AD93839BEB1}" type="presParOf" srcId="{F773D38A-95F4-415A-BE6E-5AF304F1D94D}" destId="{71023A0B-B677-44E5-BD42-03FDD1F8320C}" srcOrd="2" destOrd="0" presId="urn:microsoft.com/office/officeart/2005/8/layout/gear1"/>
    <dgm:cxn modelId="{8F75A432-5BEF-4B97-AACD-C111BD83ABAC}" type="presParOf" srcId="{F773D38A-95F4-415A-BE6E-5AF304F1D94D}" destId="{E4D7819B-FEE5-4FD6-888E-D9C74A4AF97F}" srcOrd="3" destOrd="0" presId="urn:microsoft.com/office/officeart/2005/8/layout/gear1"/>
    <dgm:cxn modelId="{8D874FF4-5804-424C-BEE5-0626FE3B285F}" type="presParOf" srcId="{F773D38A-95F4-415A-BE6E-5AF304F1D94D}" destId="{77569EE6-736C-473D-9CB4-2D4ABB4AD93D}" srcOrd="4" destOrd="0" presId="urn:microsoft.com/office/officeart/2005/8/layout/gear1"/>
    <dgm:cxn modelId="{8ACACE0D-6D78-4255-BAC0-0E8728B1C7A1}" type="presParOf" srcId="{F773D38A-95F4-415A-BE6E-5AF304F1D94D}" destId="{B15AFFDE-B9F1-459F-B95E-B93D8B561A19}" srcOrd="5" destOrd="0" presId="urn:microsoft.com/office/officeart/2005/8/layout/gear1"/>
    <dgm:cxn modelId="{A3B1DFAC-F04A-475F-8C57-809195BBE94A}" type="presParOf" srcId="{F773D38A-95F4-415A-BE6E-5AF304F1D94D}" destId="{E25F83E1-8D31-4938-A1FF-3CB4FC40776C}" srcOrd="6" destOrd="0" presId="urn:microsoft.com/office/officeart/2005/8/layout/gear1"/>
    <dgm:cxn modelId="{61CB1238-8989-4739-827C-44E9D8B009FC}" type="presParOf" srcId="{F773D38A-95F4-415A-BE6E-5AF304F1D94D}" destId="{0A9148C0-A872-4003-9308-7DC96C96ABC1}" srcOrd="7" destOrd="0" presId="urn:microsoft.com/office/officeart/2005/8/layout/gear1"/>
    <dgm:cxn modelId="{718E288B-7857-47EA-96CF-C5B58E12283C}" type="presParOf" srcId="{F773D38A-95F4-415A-BE6E-5AF304F1D94D}" destId="{3999B1A9-E862-491E-A942-B40D3C1F8502}" srcOrd="8" destOrd="0" presId="urn:microsoft.com/office/officeart/2005/8/layout/gear1"/>
    <dgm:cxn modelId="{4708FF73-9353-404A-8691-7B774235A45F}" type="presParOf" srcId="{F773D38A-95F4-415A-BE6E-5AF304F1D94D}" destId="{B99C18C7-DFFB-4B1B-903E-E40FFEB6930C}" srcOrd="9" destOrd="0" presId="urn:microsoft.com/office/officeart/2005/8/layout/gear1"/>
    <dgm:cxn modelId="{4777833B-26F8-4C06-82E1-0360E6B101E7}" type="presParOf" srcId="{F773D38A-95F4-415A-BE6E-5AF304F1D94D}" destId="{FDD95AED-5A2B-45EF-B9A0-0EF858BBD3E4}" srcOrd="10" destOrd="0" presId="urn:microsoft.com/office/officeart/2005/8/layout/gear1"/>
    <dgm:cxn modelId="{7EA790D4-17FA-49DD-8D6C-D87141EE64CA}" type="presParOf" srcId="{F773D38A-95F4-415A-BE6E-5AF304F1D94D}" destId="{0203D0F7-0C9B-4FA5-B3DF-7409274D5089}" srcOrd="11" destOrd="0" presId="urn:microsoft.com/office/officeart/2005/8/layout/gear1"/>
    <dgm:cxn modelId="{0E08A0DE-E5BD-4C46-A269-5BB9AE553BF1}" type="presParOf" srcId="{F773D38A-95F4-415A-BE6E-5AF304F1D94D}" destId="{18D6E083-AC19-4EC6-88B4-3422598D9BD3}" srcOrd="12" destOrd="0" presId="urn:microsoft.com/office/officeart/2005/8/layout/gear1"/>
    <dgm:cxn modelId="{80F6A88B-2461-4E63-8DA4-8685D57B22D6}" type="presParOf" srcId="{F773D38A-95F4-415A-BE6E-5AF304F1D94D}" destId="{72A14F03-516E-4E1C-B98B-179B9C862332}" srcOrd="13" destOrd="0" presId="urn:microsoft.com/office/officeart/2005/8/layout/gear1"/>
    <dgm:cxn modelId="{FB619849-9EB3-4C8B-9DB7-7442A1A72C20}" type="presParOf" srcId="{F773D38A-95F4-415A-BE6E-5AF304F1D94D}" destId="{AAC40579-CA40-40FE-8D73-CAA2102B7D98}" srcOrd="14"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D7729-1B41-4AEA-B076-94672386AEAC}">
      <dsp:nvSpPr>
        <dsp:cNvPr id="0" name=""/>
        <dsp:cNvSpPr/>
      </dsp:nvSpPr>
      <dsp:spPr>
        <a:xfrm>
          <a:off x="0" y="1828800"/>
          <a:ext cx="11201399" cy="243840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1CB08F-E7C1-4462-BD7F-805C82A424CB}">
      <dsp:nvSpPr>
        <dsp:cNvPr id="0" name=""/>
        <dsp:cNvSpPr/>
      </dsp:nvSpPr>
      <dsp:spPr>
        <a:xfrm>
          <a:off x="4922" y="0"/>
          <a:ext cx="3248843" cy="243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rtl="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第一步</a:t>
          </a:r>
          <a:r>
            <a:rPr lang="zh-CN" altLang="en-US" sz="1600" kern="1200" dirty="0">
              <a:latin typeface="微软雅黑" panose="020B0503020204020204" pitchFamily="34" charset="-122"/>
              <a:ea typeface="微软雅黑" panose="020B0503020204020204" pitchFamily="34" charset="-122"/>
            </a:rPr>
            <a:t>完成地震预报数据治理（清理），形成完整的数据体系；</a:t>
          </a:r>
        </a:p>
      </dsp:txBody>
      <dsp:txXfrm>
        <a:off x="4922" y="0"/>
        <a:ext cx="3248843" cy="2438400"/>
      </dsp:txXfrm>
    </dsp:sp>
    <dsp:sp modelId="{B4235490-41EA-4C72-8445-73D24162F5FA}">
      <dsp:nvSpPr>
        <dsp:cNvPr id="0" name=""/>
        <dsp:cNvSpPr/>
      </dsp:nvSpPr>
      <dsp:spPr>
        <a:xfrm>
          <a:off x="1324544" y="2743200"/>
          <a:ext cx="609600" cy="60960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B6A98-3F84-4335-B158-28A6FA833D35}">
      <dsp:nvSpPr>
        <dsp:cNvPr id="0" name=""/>
        <dsp:cNvSpPr/>
      </dsp:nvSpPr>
      <dsp:spPr>
        <a:xfrm>
          <a:off x="3416208" y="3657600"/>
          <a:ext cx="3248843" cy="243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rtl="0">
            <a:lnSpc>
              <a:spcPct val="9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第二步</a:t>
          </a:r>
          <a:r>
            <a:rPr lang="zh-CN" altLang="en-US" sz="1600" kern="1200">
              <a:latin typeface="微软雅黑" panose="020B0503020204020204" pitchFamily="34" charset="-122"/>
              <a:ea typeface="微软雅黑" panose="020B0503020204020204" pitchFamily="34" charset="-122"/>
            </a:rPr>
            <a:t>构建智慧地震分析预报会商技术系统，完成地震会商技术平台研发、打造地震会商技术系统开发新模式；</a:t>
          </a:r>
        </a:p>
      </dsp:txBody>
      <dsp:txXfrm>
        <a:off x="3416208" y="3657600"/>
        <a:ext cx="3248843" cy="2438400"/>
      </dsp:txXfrm>
    </dsp:sp>
    <dsp:sp modelId="{182B5389-0912-4707-A1B4-7B5222626AB6}">
      <dsp:nvSpPr>
        <dsp:cNvPr id="0" name=""/>
        <dsp:cNvSpPr/>
      </dsp:nvSpPr>
      <dsp:spPr>
        <a:xfrm>
          <a:off x="4735829" y="2743200"/>
          <a:ext cx="609600" cy="60960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C5A5C-7FF1-42D2-ADC1-3C07D264128C}">
      <dsp:nvSpPr>
        <dsp:cNvPr id="0" name=""/>
        <dsp:cNvSpPr/>
      </dsp:nvSpPr>
      <dsp:spPr>
        <a:xfrm>
          <a:off x="6827493" y="0"/>
          <a:ext cx="3248843" cy="243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rtl="0">
            <a:lnSpc>
              <a:spcPct val="90000"/>
            </a:lnSpc>
            <a:spcBef>
              <a:spcPct val="0"/>
            </a:spcBef>
            <a:spcAft>
              <a:spcPct val="35000"/>
            </a:spcAft>
            <a:buNone/>
          </a:pPr>
          <a:r>
            <a:rPr lang="zh-CN" altLang="en-US" sz="1600" b="1" kern="1200">
              <a:latin typeface="微软雅黑" panose="020B0503020204020204" pitchFamily="34" charset="-122"/>
              <a:ea typeface="微软雅黑" panose="020B0503020204020204" pitchFamily="34" charset="-122"/>
            </a:rPr>
            <a:t>第三步</a:t>
          </a:r>
          <a:r>
            <a:rPr lang="zh-CN" altLang="en-US" sz="1600" kern="1200">
              <a:latin typeface="微软雅黑" panose="020B0503020204020204" pitchFamily="34" charset="-122"/>
              <a:ea typeface="微软雅黑" panose="020B0503020204020204" pitchFamily="34" charset="-122"/>
            </a:rPr>
            <a:t>实现地震科学预报的智慧决策，实现人机结合，服务于预报业务和科研人员的尝试。主要技术是地震会商技术、方法、模型与人工智能、大数据分析技术有机结合。</a:t>
          </a:r>
        </a:p>
      </dsp:txBody>
      <dsp:txXfrm>
        <a:off x="6827493" y="0"/>
        <a:ext cx="3248843" cy="2438400"/>
      </dsp:txXfrm>
    </dsp:sp>
    <dsp:sp modelId="{4F4D47E5-D73C-4896-8A4C-38F3BC748910}">
      <dsp:nvSpPr>
        <dsp:cNvPr id="0" name=""/>
        <dsp:cNvSpPr/>
      </dsp:nvSpPr>
      <dsp:spPr>
        <a:xfrm>
          <a:off x="8147115" y="2743200"/>
          <a:ext cx="609600" cy="60960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15F8C-ADBE-47AF-B99C-7D755829311C}">
      <dsp:nvSpPr>
        <dsp:cNvPr id="0" name=""/>
        <dsp:cNvSpPr/>
      </dsp:nvSpPr>
      <dsp:spPr>
        <a:xfrm>
          <a:off x="3960098" y="2486942"/>
          <a:ext cx="3039596" cy="3039596"/>
        </a:xfrm>
        <a:prstGeom prst="gear9">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地震分析会商技术系统</a:t>
          </a:r>
        </a:p>
      </dsp:txBody>
      <dsp:txXfrm>
        <a:off x="4571192" y="3198953"/>
        <a:ext cx="1817408" cy="1562415"/>
      </dsp:txXfrm>
    </dsp:sp>
    <dsp:sp modelId="{E4D7819B-FEE5-4FD6-888E-D9C74A4AF97F}">
      <dsp:nvSpPr>
        <dsp:cNvPr id="0" name=""/>
        <dsp:cNvSpPr/>
      </dsp:nvSpPr>
      <dsp:spPr>
        <a:xfrm>
          <a:off x="3035072" y="4365965"/>
          <a:ext cx="1934288" cy="11605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t" anchorCtr="0">
          <a:noAutofit/>
        </a:bodyPr>
        <a:lstStyle/>
        <a:p>
          <a:pPr marL="171450" lvl="1" indent="-171450" algn="l" defTabSz="711200">
            <a:lnSpc>
              <a:spcPct val="90000"/>
            </a:lnSpc>
            <a:spcBef>
              <a:spcPct val="0"/>
            </a:spcBef>
            <a:spcAft>
              <a:spcPct val="15000"/>
            </a:spcAft>
            <a:buFont typeface="Wingdings" panose="05000000000000000000" pitchFamily="2" charset="2"/>
            <a:buChar char="l"/>
          </a:pPr>
          <a:r>
            <a:rPr lang="zh-CN" altLang="en-US" sz="1600" kern="1200" dirty="0"/>
            <a:t>人机接口</a:t>
          </a:r>
        </a:p>
        <a:p>
          <a:pPr marL="171450" lvl="1" indent="-171450" algn="l" defTabSz="711200">
            <a:lnSpc>
              <a:spcPct val="90000"/>
            </a:lnSpc>
            <a:spcBef>
              <a:spcPct val="0"/>
            </a:spcBef>
            <a:spcAft>
              <a:spcPct val="15000"/>
            </a:spcAft>
            <a:buFont typeface="Wingdings" panose="05000000000000000000" pitchFamily="2" charset="2"/>
            <a:buChar char="l"/>
          </a:pPr>
          <a:r>
            <a:rPr lang="zh-CN" altLang="en-US" sz="1600" kern="1200" dirty="0"/>
            <a:t>流程体系</a:t>
          </a:r>
        </a:p>
        <a:p>
          <a:pPr marL="171450" lvl="1" indent="-171450" algn="l" defTabSz="711200">
            <a:lnSpc>
              <a:spcPct val="90000"/>
            </a:lnSpc>
            <a:spcBef>
              <a:spcPct val="0"/>
            </a:spcBef>
            <a:spcAft>
              <a:spcPct val="15000"/>
            </a:spcAft>
            <a:buFont typeface="Wingdings" panose="05000000000000000000" pitchFamily="2" charset="2"/>
            <a:buChar char="l"/>
          </a:pPr>
          <a:r>
            <a:rPr lang="zh-CN" altLang="en-US" sz="1600" kern="1200" dirty="0"/>
            <a:t>云平台</a:t>
          </a:r>
        </a:p>
      </dsp:txBody>
      <dsp:txXfrm>
        <a:off x="3069064" y="4399957"/>
        <a:ext cx="1866304" cy="1092589"/>
      </dsp:txXfrm>
    </dsp:sp>
    <dsp:sp modelId="{77569EE6-736C-473D-9CB4-2D4ABB4AD93D}">
      <dsp:nvSpPr>
        <dsp:cNvPr id="0" name=""/>
        <dsp:cNvSpPr/>
      </dsp:nvSpPr>
      <dsp:spPr>
        <a:xfrm>
          <a:off x="2100084" y="1768492"/>
          <a:ext cx="2210615" cy="2210615"/>
        </a:xfrm>
        <a:prstGeom prst="gear6">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altLang="zh-CN" sz="2100" kern="1200" dirty="0" err="1">
              <a:latin typeface="Agency FB" panose="020B0503020202020204" pitchFamily="34" charset="0"/>
            </a:rPr>
            <a:t>Datist</a:t>
          </a:r>
          <a:r>
            <a:rPr lang="zh-CN" altLang="en-US" sz="2100" kern="1200" dirty="0"/>
            <a:t>地震科学版</a:t>
          </a:r>
        </a:p>
      </dsp:txBody>
      <dsp:txXfrm>
        <a:off x="2656613" y="2328385"/>
        <a:ext cx="1097557" cy="1090829"/>
      </dsp:txXfrm>
    </dsp:sp>
    <dsp:sp modelId="{0A9148C0-A872-4003-9308-7DC96C96ABC1}">
      <dsp:nvSpPr>
        <dsp:cNvPr id="0" name=""/>
        <dsp:cNvSpPr/>
      </dsp:nvSpPr>
      <dsp:spPr>
        <a:xfrm rot="20700000">
          <a:off x="3338254" y="243393"/>
          <a:ext cx="2165952" cy="2165952"/>
        </a:xfrm>
        <a:prstGeom prst="gear6">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地震科研助手</a:t>
          </a:r>
        </a:p>
      </dsp:txBody>
      <dsp:txXfrm rot="-20700000">
        <a:off x="3813311" y="718450"/>
        <a:ext cx="1215838" cy="1215838"/>
      </dsp:txXfrm>
    </dsp:sp>
    <dsp:sp modelId="{0203D0F7-0C9B-4FA5-B3DF-7409274D5089}">
      <dsp:nvSpPr>
        <dsp:cNvPr id="0" name=""/>
        <dsp:cNvSpPr/>
      </dsp:nvSpPr>
      <dsp:spPr>
        <a:xfrm>
          <a:off x="4973884" y="718450"/>
          <a:ext cx="1934288" cy="11605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t" anchorCtr="0">
          <a:noAutofit/>
        </a:bodyPr>
        <a:lstStyle/>
        <a:p>
          <a:pPr marL="171450" lvl="1" indent="-171450" algn="l" defTabSz="711200">
            <a:lnSpc>
              <a:spcPct val="90000"/>
            </a:lnSpc>
            <a:spcBef>
              <a:spcPct val="0"/>
            </a:spcBef>
            <a:spcAft>
              <a:spcPct val="15000"/>
            </a:spcAft>
            <a:buFont typeface="Wingdings" panose="05000000000000000000" pitchFamily="2" charset="2"/>
            <a:buChar char="l"/>
          </a:pPr>
          <a:r>
            <a:rPr lang="zh-CN" altLang="en-US" sz="1600" kern="1200" dirty="0"/>
            <a:t>小</a:t>
          </a:r>
          <a:r>
            <a:rPr lang="en-US" altLang="zh-CN" sz="1600" kern="1200" dirty="0"/>
            <a:t>G</a:t>
          </a:r>
          <a:endParaRPr lang="zh-CN" altLang="en-US" sz="1600" kern="1200" dirty="0"/>
        </a:p>
        <a:p>
          <a:pPr marL="171450" lvl="1" indent="-171450" algn="l" defTabSz="711200">
            <a:lnSpc>
              <a:spcPct val="90000"/>
            </a:lnSpc>
            <a:spcBef>
              <a:spcPct val="0"/>
            </a:spcBef>
            <a:spcAft>
              <a:spcPct val="15000"/>
            </a:spcAft>
            <a:buFont typeface="Wingdings" panose="05000000000000000000" pitchFamily="2" charset="2"/>
            <a:buChar char="l"/>
          </a:pPr>
          <a:r>
            <a:rPr lang="zh-CN" altLang="en-US" sz="1600" kern="1200" dirty="0">
              <a:latin typeface="Agency FB" panose="020B0503020202020204" pitchFamily="34" charset="0"/>
            </a:rPr>
            <a:t>地学家</a:t>
          </a:r>
          <a:r>
            <a:rPr lang="en-US" altLang="zh-CN" sz="1600" kern="1200" dirty="0" err="1">
              <a:latin typeface="Agency FB" panose="020B0503020202020204" pitchFamily="34" charset="0"/>
            </a:rPr>
            <a:t>Geoist</a:t>
          </a:r>
          <a:r>
            <a:rPr lang="zh-CN" altLang="en-US" sz="1600" kern="1200" dirty="0">
              <a:latin typeface="Agency FB" panose="020B0503020202020204" pitchFamily="34" charset="0"/>
            </a:rPr>
            <a:t>计划</a:t>
          </a:r>
        </a:p>
      </dsp:txBody>
      <dsp:txXfrm>
        <a:off x="5007876" y="752442"/>
        <a:ext cx="1866304" cy="1092589"/>
      </dsp:txXfrm>
    </dsp:sp>
    <dsp:sp modelId="{18D6E083-AC19-4EC6-88B4-3422598D9BD3}">
      <dsp:nvSpPr>
        <dsp:cNvPr id="0" name=""/>
        <dsp:cNvSpPr/>
      </dsp:nvSpPr>
      <dsp:spPr>
        <a:xfrm>
          <a:off x="3649750" y="2019750"/>
          <a:ext cx="3890683" cy="3890683"/>
        </a:xfrm>
        <a:prstGeom prst="circularArrow">
          <a:avLst>
            <a:gd name="adj1" fmla="val 4688"/>
            <a:gd name="adj2" fmla="val 299029"/>
            <a:gd name="adj3" fmla="val 2540886"/>
            <a:gd name="adj4" fmla="val 15809016"/>
            <a:gd name="adj5" fmla="val 5469"/>
          </a:avLst>
        </a:prstGeom>
        <a:solidFill>
          <a:schemeClr val="accent1">
            <a:tint val="60000"/>
            <a:hueOff val="0"/>
            <a:satOff val="0"/>
            <a:lumOff val="0"/>
            <a:alphaOff val="0"/>
          </a:schemeClr>
        </a:solidFill>
        <a:ln w="6350" cap="flat" cmpd="sng" algn="ctr">
          <a:solidFill>
            <a:schemeClr val="accent1">
              <a:tint val="60000"/>
              <a:hueOff val="0"/>
              <a:satOff val="0"/>
              <a:lumOff val="0"/>
              <a:alphaOff val="0"/>
            </a:schemeClr>
          </a:solidFill>
          <a:prstDash val="solid"/>
          <a:miter lim="800000"/>
        </a:ln>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72A14F03-516E-4E1C-B98B-179B9C862332}">
      <dsp:nvSpPr>
        <dsp:cNvPr id="0" name=""/>
        <dsp:cNvSpPr/>
      </dsp:nvSpPr>
      <dsp:spPr>
        <a:xfrm>
          <a:off x="1708588" y="1273649"/>
          <a:ext cx="2826824" cy="282682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w="6350" cap="flat" cmpd="sng" algn="ctr">
          <a:solidFill>
            <a:schemeClr val="accent1">
              <a:tint val="60000"/>
              <a:hueOff val="0"/>
              <a:satOff val="0"/>
              <a:lumOff val="0"/>
              <a:alphaOff val="0"/>
            </a:schemeClr>
          </a:solidFill>
          <a:prstDash val="solid"/>
          <a:miter lim="800000"/>
        </a:ln>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AAC40579-CA40-40FE-8D73-CAA2102B7D98}">
      <dsp:nvSpPr>
        <dsp:cNvPr id="0" name=""/>
        <dsp:cNvSpPr/>
      </dsp:nvSpPr>
      <dsp:spPr>
        <a:xfrm>
          <a:off x="2837247" y="-236748"/>
          <a:ext cx="3047886" cy="304788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w="6350" cap="flat" cmpd="sng" algn="ctr">
          <a:solidFill>
            <a:schemeClr val="accent1">
              <a:tint val="60000"/>
              <a:hueOff val="0"/>
              <a:satOff val="0"/>
              <a:lumOff val="0"/>
              <a:alphaOff val="0"/>
            </a:schemeClr>
          </a:solidFill>
          <a:prstDash val="solid"/>
          <a:miter lim="800000"/>
        </a:ln>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2954"/>
            <a:ext cx="3078427" cy="511730"/>
          </a:xfrm>
          <a:prstGeom prst="rect">
            <a:avLst/>
          </a:prstGeom>
        </p:spPr>
        <p:txBody>
          <a:bodyPr vert="horz" lIns="94759" tIns="47380" rIns="94759" bIns="47380" rtlCol="0"/>
          <a:lstStyle>
            <a:lvl1pPr algn="l">
              <a:defRPr sz="1200"/>
            </a:lvl1pPr>
          </a:lstStyle>
          <a:p>
            <a:r>
              <a:rPr dirty="0">
                <a:latin typeface="Microsoft YaHei"/>
                <a:cs typeface="Microsoft YaHei"/>
              </a:rPr>
              <a:t>WinHEC 2015</a:t>
            </a:r>
          </a:p>
        </p:txBody>
      </p:sp>
      <p:sp>
        <p:nvSpPr>
          <p:cNvPr id="7" name="Date Placeholder 6"/>
          <p:cNvSpPr>
            <a:spLocks noGrp="1"/>
          </p:cNvSpPr>
          <p:nvPr>
            <p:ph type="dt" sz="quarter" idx="1"/>
          </p:nvPr>
        </p:nvSpPr>
        <p:spPr>
          <a:xfrm>
            <a:off x="4023993" y="1"/>
            <a:ext cx="3078427" cy="511730"/>
          </a:xfrm>
          <a:prstGeom prst="rect">
            <a:avLst/>
          </a:prstGeom>
        </p:spPr>
        <p:txBody>
          <a:bodyPr vert="horz" lIns="94759" tIns="47380" rIns="94759" bIns="47380" rtlCol="0"/>
          <a:lstStyle>
            <a:lvl1pPr algn="r">
              <a:defRPr sz="1200"/>
            </a:lvl1pPr>
          </a:lstStyle>
          <a:p>
            <a:fld id="{8C8D045D-9A66-44E7-900A-FC6D0BD4E54A}" type="datetime8">
              <a:rPr lang="en-US" smtClean="0">
                <a:latin typeface="Microsoft YaHei" panose="020B0503020204020204" pitchFamily="34" charset="-122"/>
              </a:rPr>
              <a:t>2/3/2019 10:36 AM</a:t>
            </a:fld>
            <a:endParaRPr lang="zh-CN" dirty="0">
              <a:latin typeface="Microsoft YaHei"/>
            </a:endParaRPr>
          </a:p>
        </p:txBody>
      </p:sp>
      <p:sp>
        <p:nvSpPr>
          <p:cNvPr id="8" name="Footer Placeholder 7"/>
          <p:cNvSpPr>
            <a:spLocks noGrp="1"/>
          </p:cNvSpPr>
          <p:nvPr>
            <p:ph type="ftr" sz="quarter" idx="2"/>
          </p:nvPr>
        </p:nvSpPr>
        <p:spPr>
          <a:xfrm>
            <a:off x="1" y="9721107"/>
            <a:ext cx="6002933" cy="372084"/>
          </a:xfrm>
          <a:prstGeom prst="rect">
            <a:avLst/>
          </a:prstGeom>
        </p:spPr>
        <p:txBody>
          <a:bodyPr vert="horz" lIns="94759" tIns="47380" rIns="94759" bIns="47380" rtlCol="0" anchor="b"/>
          <a:lstStyle>
            <a:lvl1pPr algn="l">
              <a:defRPr sz="1200"/>
            </a:lvl1pPr>
          </a:lstStyle>
          <a:p>
            <a:pPr marL="412927" defTabSz="947281" eaLnBrk="0" hangingPunct="0"/>
            <a:r>
              <a:rPr lang="en-US" sz="400" dirty="0">
                <a:gradFill>
                  <a:gsLst>
                    <a:gs pos="0">
                      <a:schemeClr val="tx1"/>
                    </a:gs>
                    <a:gs pos="100000">
                      <a:schemeClr val="tx1"/>
                    </a:gs>
                  </a:gsLst>
                  <a:lin ang="5400000" scaled="0"/>
                </a:gradFill>
                <a:latin typeface="Microsoft YaHei"/>
                <a:cs typeface="Microsoft YaHei"/>
              </a:rPr>
              <a:t>© 2015 Microsoft Corporation.保留所有权利。Microsoft 对本演示文稿中的信息不做任何明示、暗示或法定担保。</a:t>
            </a:r>
            <a:endParaRPr lang="zh-CN" altLang="en-US" sz="400" dirty="0">
              <a:gradFill>
                <a:gsLst>
                  <a:gs pos="0">
                    <a:schemeClr val="tx1"/>
                  </a:gs>
                  <a:gs pos="100000">
                    <a:schemeClr val="tx1"/>
                  </a:gs>
                </a:gsLst>
                <a:lin ang="5400000" scaled="0"/>
              </a:gradFill>
              <a:latin typeface="Microsoft YaHei"/>
              <a:ea typeface="Microsoft YaHei"/>
              <a:cs typeface="Microsoft YaHei"/>
            </a:endParaRPr>
          </a:p>
        </p:txBody>
      </p:sp>
      <p:sp>
        <p:nvSpPr>
          <p:cNvPr id="9" name="Slide Number Placeholder 8"/>
          <p:cNvSpPr>
            <a:spLocks noGrp="1"/>
          </p:cNvSpPr>
          <p:nvPr>
            <p:ph type="sldNum" sz="quarter" idx="3"/>
          </p:nvPr>
        </p:nvSpPr>
        <p:spPr>
          <a:xfrm>
            <a:off x="5991092" y="9721107"/>
            <a:ext cx="1111326" cy="511730"/>
          </a:xfrm>
          <a:prstGeom prst="rect">
            <a:avLst/>
          </a:prstGeom>
        </p:spPr>
        <p:txBody>
          <a:bodyPr vert="horz" lIns="94759" tIns="47380" rIns="94759" bIns="47380" rtlCol="0" anchor="b"/>
          <a:lstStyle>
            <a:lvl1pPr algn="r">
              <a:defRPr sz="1200"/>
            </a:lvl1pPr>
          </a:lstStyle>
          <a:p>
            <a:fld id="{0EC9E9D6-92A0-482B-A603-C9BA7FFB8190}" type="slidenum">
              <a:rPr lang="en-US" smtClean="0">
                <a:latin typeface="Microsoft YaHei" panose="020B0503020204020204" pitchFamily="34" charset="-122"/>
              </a:rPr>
              <a:t>‹#›</a:t>
            </a:fld>
            <a:endParaRPr lang="zh-CN" dirty="0">
              <a:latin typeface="Microsoft YaHei"/>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1"/>
            <a:ext cx="3078427" cy="511730"/>
          </a:xfrm>
          <a:prstGeom prst="rect">
            <a:avLst/>
          </a:prstGeom>
        </p:spPr>
        <p:txBody>
          <a:bodyPr vert="horz" lIns="94759" tIns="47380" rIns="94759" bIns="47380" rtlCol="0"/>
          <a:lstStyle>
            <a:lvl1pPr algn="l">
              <a:defRPr sz="1200">
                <a:latin typeface="Segoe UI" pitchFamily="34" charset="0"/>
              </a:defRPr>
            </a:lvl1pPr>
          </a:lstStyle>
          <a:p>
            <a:r>
              <a:rPr lang="en-US">
                <a:latin typeface="Microsoft YaHei"/>
                <a:cs typeface="Microsoft YaHei"/>
              </a:rPr>
              <a:t>WinHEC 2015</a:t>
            </a:r>
            <a:endParaRPr lang="en-US" altLang="zh-CN" dirty="0">
              <a:latin typeface="Microsoft YaHei" panose="020B0503020204020204" pitchFamily="34" charset="-122"/>
            </a:endParaRPr>
          </a:p>
        </p:txBody>
      </p:sp>
      <p:sp>
        <p:nvSpPr>
          <p:cNvPr id="9" name="Slide Image Placeholder 8"/>
          <p:cNvSpPr>
            <a:spLocks noGrp="1" noRot="1" noChangeAspect="1"/>
          </p:cNvSpPr>
          <p:nvPr>
            <p:ph type="sldImg" idx="2"/>
          </p:nvPr>
        </p:nvSpPr>
        <p:spPr>
          <a:xfrm>
            <a:off x="139700" y="766763"/>
            <a:ext cx="6824663" cy="3838575"/>
          </a:xfrm>
          <a:prstGeom prst="rect">
            <a:avLst/>
          </a:prstGeom>
          <a:noFill/>
          <a:ln w="12700">
            <a:solidFill>
              <a:prstClr val="black"/>
            </a:solidFill>
          </a:ln>
        </p:spPr>
        <p:txBody>
          <a:bodyPr vert="horz" lIns="94759" tIns="47380" rIns="94759" bIns="47380" rtlCol="0" anchor="ctr"/>
          <a:lstStyle/>
          <a:p>
            <a:endParaRPr lang="en-US" dirty="0"/>
          </a:p>
        </p:txBody>
      </p:sp>
      <p:sp>
        <p:nvSpPr>
          <p:cNvPr id="10" name="Footer Placeholder 9"/>
          <p:cNvSpPr>
            <a:spLocks noGrp="1"/>
          </p:cNvSpPr>
          <p:nvPr>
            <p:ph type="ftr" sz="quarter" idx="4"/>
          </p:nvPr>
        </p:nvSpPr>
        <p:spPr>
          <a:xfrm>
            <a:off x="0" y="9722883"/>
            <a:ext cx="6133174" cy="398420"/>
          </a:xfrm>
          <a:prstGeom prst="rect">
            <a:avLst/>
          </a:prstGeom>
        </p:spPr>
        <p:txBody>
          <a:bodyPr vert="horz" lIns="94759" tIns="47380" rIns="94759" bIns="47380" rtlCol="0" anchor="b"/>
          <a:lstStyle>
            <a:lvl1pPr marL="592245" indent="0" algn="l">
              <a:defRPr sz="1200"/>
            </a:lvl1pPr>
          </a:lstStyle>
          <a:p>
            <a:pPr defTabSz="947281" eaLnBrk="0" hangingPunct="0"/>
            <a:r>
              <a:rPr lang="en-US" sz="400">
                <a:gradFill>
                  <a:gsLst>
                    <a:gs pos="0">
                      <a:prstClr val="black"/>
                    </a:gs>
                    <a:gs pos="100000">
                      <a:prstClr val="black"/>
                    </a:gs>
                  </a:gsLst>
                  <a:lin ang="5400000" scaled="0"/>
                </a:gradFill>
                <a:latin typeface="Microsoft YaHei"/>
                <a:cs typeface="Microsoft YaHei"/>
              </a:rPr>
              <a:t>© 2015 Microsoft Corporation.保留所有权利。Microsoft 对本演示文稿中的信息不做任何明示、暗示或法定担保。</a:t>
            </a:r>
            <a:endParaRPr lang="en-US" sz="400" dirty="0">
              <a:gradFill>
                <a:gsLst>
                  <a:gs pos="0">
                    <a:prstClr val="black"/>
                  </a:gs>
                  <a:gs pos="100000">
                    <a:prstClr val="black"/>
                  </a:gs>
                </a:gsLst>
                <a:lin ang="5400000" scaled="0"/>
              </a:gradFill>
              <a:latin typeface="Microsoft YaHei"/>
              <a:cs typeface="Microsoft YaHei"/>
            </a:endParaRPr>
          </a:p>
        </p:txBody>
      </p:sp>
      <p:sp>
        <p:nvSpPr>
          <p:cNvPr id="11" name="Date Placeholder 10"/>
          <p:cNvSpPr>
            <a:spLocks noGrp="1"/>
          </p:cNvSpPr>
          <p:nvPr>
            <p:ph type="dt" idx="1"/>
          </p:nvPr>
        </p:nvSpPr>
        <p:spPr>
          <a:xfrm>
            <a:off x="4023993" y="1"/>
            <a:ext cx="3078427" cy="511730"/>
          </a:xfrm>
          <a:prstGeom prst="rect">
            <a:avLst/>
          </a:prstGeom>
        </p:spPr>
        <p:txBody>
          <a:bodyPr vert="horz" lIns="94759" tIns="47380" rIns="94759" bIns="47380" rtlCol="0"/>
          <a:lstStyle>
            <a:lvl1pPr algn="r">
              <a:defRPr sz="1200">
                <a:latin typeface="Microsoft YaHei" panose="020B0503020204020204" pitchFamily="34" charset="-122"/>
              </a:defRPr>
            </a:lvl1pPr>
          </a:lstStyle>
          <a:p>
            <a:fld id="{38EEC551-8CDA-4EB6-89BB-2A86C9F091C8}" type="datetime8">
              <a:rPr lang="en-US" smtClean="0"/>
              <a:pPr/>
              <a:t>2/3/2019 10:36 AM</a:t>
            </a:fld>
            <a:endParaRPr lang="zh-CN" dirty="0"/>
          </a:p>
        </p:txBody>
      </p:sp>
      <p:sp>
        <p:nvSpPr>
          <p:cNvPr id="12" name="Notes Placeholder 11"/>
          <p:cNvSpPr>
            <a:spLocks noGrp="1"/>
          </p:cNvSpPr>
          <p:nvPr>
            <p:ph type="body" sz="quarter" idx="3"/>
          </p:nvPr>
        </p:nvSpPr>
        <p:spPr>
          <a:xfrm>
            <a:off x="710408" y="4861442"/>
            <a:ext cx="5683250" cy="4605576"/>
          </a:xfrm>
          <a:prstGeom prst="rect">
            <a:avLst/>
          </a:prstGeom>
        </p:spPr>
        <p:txBody>
          <a:bodyPr vert="horz" lIns="94759" tIns="47380" rIns="94759" bIns="473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21334" y="9721107"/>
            <a:ext cx="981085" cy="511730"/>
          </a:xfrm>
          <a:prstGeom prst="rect">
            <a:avLst/>
          </a:prstGeom>
        </p:spPr>
        <p:txBody>
          <a:bodyPr vert="horz" lIns="94759" tIns="47380" rIns="94759" bIns="47380" rtlCol="0" anchor="b"/>
          <a:lstStyle>
            <a:lvl1pPr algn="r">
              <a:defRPr sz="1200">
                <a:latin typeface="Microsoft YaHei" panose="020B0503020204020204" pitchFamily="34" charset="-122"/>
              </a:defRPr>
            </a:lvl1pPr>
          </a:lstStyle>
          <a:p>
            <a:fld id="{B4008EB6-D09E-4580-8CD6-DDB14511944F}" type="slidenum">
              <a:rPr lang="en-US" smtClean="0"/>
              <a:pPr/>
              <a:t>‹#›</a:t>
            </a:fld>
            <a:endParaRPr lang="zh-CN"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Microsoft YaHei" panose="020B0503020204020204" pitchFamily="34" charset="-122"/>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Microsoft YaHei" panose="020B0503020204020204" pitchFamily="34" charset="-122"/>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Microsoft YaHei" panose="020B0503020204020204" pitchFamily="34" charset="-122"/>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Microsoft YaHei" panose="020B0503020204020204" pitchFamily="34" charset="-122"/>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Microsoft YaHei" panose="020B0503020204020204" pitchFamily="34" charset="-122"/>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icrosoft YaHei" panose="020B0503020204020204" pitchFamily="34" charset="-122"/>
                <a:ea typeface="+mn-ea"/>
                <a:cs typeface="+mn-cs"/>
              </a:rPr>
              <a:t>大家好！我是中国地震局地球物理研究所陈石，</a:t>
            </a:r>
            <a:r>
              <a:rPr lang="zh-CN" altLang="en-US" sz="900" kern="1200" dirty="0">
                <a:solidFill>
                  <a:schemeClr val="tx1"/>
                </a:solidFill>
                <a:effectLst/>
                <a:latin typeface="Microsoft YaHei" panose="020B0503020204020204" pitchFamily="34" charset="-122"/>
                <a:ea typeface="+mn-ea"/>
                <a:cs typeface="+mn-cs"/>
              </a:rPr>
              <a:t>非常高兴能通过视频媒体形式，给屏幕前的同事、朋友们讲解地震分析会商技术系统的相关技术、方法和特性。这套培训视频，计划在第一季共录制五集内容，侧重讲解参与该系统开发必备的基础知识，同时，也为参与</a:t>
            </a:r>
            <a:r>
              <a:rPr lang="en-US" altLang="zh-CN" sz="900" kern="1200" dirty="0">
                <a:solidFill>
                  <a:schemeClr val="tx1"/>
                </a:solidFill>
                <a:effectLst/>
                <a:latin typeface="Microsoft YaHei" panose="020B0503020204020204" pitchFamily="34" charset="-122"/>
                <a:ea typeface="+mn-ea"/>
                <a:cs typeface="+mn-cs"/>
              </a:rPr>
              <a:t>2019</a:t>
            </a:r>
            <a:r>
              <a:rPr lang="zh-CN" altLang="en-US" sz="900" kern="1200" dirty="0">
                <a:solidFill>
                  <a:schemeClr val="tx1"/>
                </a:solidFill>
                <a:effectLst/>
                <a:latin typeface="Microsoft YaHei" panose="020B0503020204020204" pitchFamily="34" charset="-122"/>
                <a:ea typeface="+mn-ea"/>
                <a:cs typeface="+mn-cs"/>
              </a:rPr>
              <a:t>年该系统列装工作和参加集中培训的人员提供基础教学服务。</a:t>
            </a:r>
            <a:endParaRPr lang="zh-CN" altLang="en-US" dirty="0"/>
          </a:p>
        </p:txBody>
      </p:sp>
      <p:sp>
        <p:nvSpPr>
          <p:cNvPr id="4" name="页眉占位符 3"/>
          <p:cNvSpPr>
            <a:spLocks noGrp="1"/>
          </p:cNvSpPr>
          <p:nvPr>
            <p:ph type="hdr" sz="quarter"/>
          </p:nvPr>
        </p:nvSpPr>
        <p:spPr/>
        <p:txBody>
          <a:bodyPr/>
          <a:lstStyle/>
          <a:p>
            <a:r>
              <a:rPr lang="en-US">
                <a:latin typeface="Microsoft YaHei"/>
                <a:cs typeface="Microsoft YaHei"/>
              </a:rPr>
              <a:t>WinHEC 2015</a:t>
            </a:r>
            <a:endParaRPr lang="en-US" altLang="zh-CN" dirty="0">
              <a:latin typeface="Microsoft YaHei" panose="020B0503020204020204" pitchFamily="34" charset="-122"/>
            </a:endParaRPr>
          </a:p>
        </p:txBody>
      </p:sp>
      <p:sp>
        <p:nvSpPr>
          <p:cNvPr id="5" name="页脚占位符 4"/>
          <p:cNvSpPr>
            <a:spLocks noGrp="1"/>
          </p:cNvSpPr>
          <p:nvPr>
            <p:ph type="ftr" sz="quarter" idx="4"/>
          </p:nvPr>
        </p:nvSpPr>
        <p:spPr/>
        <p:txBody>
          <a:bodyPr/>
          <a:lstStyle/>
          <a:p>
            <a:pPr defTabSz="947281" eaLnBrk="0" hangingPunct="0"/>
            <a:r>
              <a:rPr lang="en-US" sz="400">
                <a:gradFill>
                  <a:gsLst>
                    <a:gs pos="0">
                      <a:prstClr val="black"/>
                    </a:gs>
                    <a:gs pos="100000">
                      <a:prstClr val="black"/>
                    </a:gs>
                  </a:gsLst>
                  <a:lin ang="5400000" scaled="0"/>
                </a:gradFill>
                <a:latin typeface="Microsoft YaHei"/>
                <a:cs typeface="Microsoft YaHei"/>
              </a:rPr>
              <a:t>© 2015 Microsoft Corporation.保留所有权利。Microsoft 对本演示文稿中的信息不做任何明示、暗示或法定担保。</a:t>
            </a:r>
            <a:endParaRPr lang="en-US" sz="400" dirty="0">
              <a:gradFill>
                <a:gsLst>
                  <a:gs pos="0">
                    <a:prstClr val="black"/>
                  </a:gs>
                  <a:gs pos="100000">
                    <a:prstClr val="black"/>
                  </a:gs>
                </a:gsLst>
                <a:lin ang="5400000" scaled="0"/>
              </a:gradFill>
              <a:latin typeface="Microsoft YaHei"/>
              <a:cs typeface="Microsoft YaHei"/>
            </a:endParaRPr>
          </a:p>
        </p:txBody>
      </p:sp>
      <p:sp>
        <p:nvSpPr>
          <p:cNvPr id="6" name="日期占位符 5"/>
          <p:cNvSpPr>
            <a:spLocks noGrp="1"/>
          </p:cNvSpPr>
          <p:nvPr>
            <p:ph type="dt" idx="1"/>
          </p:nvPr>
        </p:nvSpPr>
        <p:spPr/>
        <p:txBody>
          <a:bodyPr/>
          <a:lstStyle/>
          <a:p>
            <a:fld id="{38EEC551-8CDA-4EB6-89BB-2A86C9F091C8}" type="datetime8">
              <a:rPr lang="en-US" smtClean="0"/>
              <a:pPr/>
              <a:t>2/3/2019 10:36 AM</a:t>
            </a:fld>
            <a:endParaRPr lang="zh-CN" dirty="0"/>
          </a:p>
        </p:txBody>
      </p:sp>
      <p:sp>
        <p:nvSpPr>
          <p:cNvPr id="7" name="灯片编号占位符 6"/>
          <p:cNvSpPr>
            <a:spLocks noGrp="1"/>
          </p:cNvSpPr>
          <p:nvPr>
            <p:ph type="sldNum" sz="quarter" idx="5"/>
          </p:nvPr>
        </p:nvSpPr>
        <p:spPr/>
        <p:txBody>
          <a:bodyPr/>
          <a:lstStyle/>
          <a:p>
            <a:fld id="{B4008EB6-D09E-4580-8CD6-DDB14511944F}" type="slidenum">
              <a:rPr lang="en-US" smtClean="0"/>
              <a:pPr/>
              <a:t>1</a:t>
            </a:fld>
            <a:endParaRPr lang="zh-CN" dirty="0"/>
          </a:p>
        </p:txBody>
      </p:sp>
    </p:spTree>
    <p:extLst>
      <p:ext uri="{BB962C8B-B14F-4D97-AF65-F5344CB8AC3E}">
        <p14:creationId xmlns:p14="http://schemas.microsoft.com/office/powerpoint/2010/main" val="3916119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dirty="0"/>
              <a:t>广西、广东、江西、江苏、安徽、新疆、陕西、西藏、陕西、山东、内蒙、辽宁、四川、云南、甘肃、青海、河南。一测中心、二测中心</a:t>
            </a:r>
          </a:p>
          <a:p>
            <a:endParaRPr lang="zh-CN" altLang="en-US" dirty="0"/>
          </a:p>
        </p:txBody>
      </p:sp>
      <p:sp>
        <p:nvSpPr>
          <p:cNvPr id="4" name="页眉占位符 3"/>
          <p:cNvSpPr>
            <a:spLocks noGrp="1"/>
          </p:cNvSpPr>
          <p:nvPr>
            <p:ph type="hdr" sz="quarter" idx="10"/>
          </p:nvPr>
        </p:nvSpPr>
        <p:spPr/>
        <p:txBody>
          <a:bodyPr/>
          <a:lstStyle/>
          <a:p>
            <a:r>
              <a:rPr lang="en-US">
                <a:latin typeface="Microsoft YaHei"/>
                <a:cs typeface="Microsoft YaHei"/>
              </a:rPr>
              <a:t>WinHEC 2015</a:t>
            </a:r>
            <a:endParaRPr lang="en-US" altLang="zh-CN" dirty="0">
              <a:latin typeface="Microsoft YaHei" panose="020B0503020204020204" pitchFamily="34" charset="-122"/>
            </a:endParaRPr>
          </a:p>
        </p:txBody>
      </p:sp>
      <p:sp>
        <p:nvSpPr>
          <p:cNvPr id="5" name="页脚占位符 4"/>
          <p:cNvSpPr>
            <a:spLocks noGrp="1"/>
          </p:cNvSpPr>
          <p:nvPr>
            <p:ph type="ftr" sz="quarter" idx="11"/>
          </p:nvPr>
        </p:nvSpPr>
        <p:spPr/>
        <p:txBody>
          <a:bodyPr/>
          <a:lstStyle/>
          <a:p>
            <a:pPr defTabSz="947281" eaLnBrk="0" hangingPunct="0"/>
            <a:r>
              <a:rPr lang="en-US" sz="400">
                <a:gradFill>
                  <a:gsLst>
                    <a:gs pos="0">
                      <a:prstClr val="black"/>
                    </a:gs>
                    <a:gs pos="100000">
                      <a:prstClr val="black"/>
                    </a:gs>
                  </a:gsLst>
                  <a:lin ang="5400000" scaled="0"/>
                </a:gradFill>
                <a:latin typeface="Microsoft YaHei"/>
                <a:cs typeface="Microsoft YaHei"/>
              </a:rPr>
              <a:t>© 2015 Microsoft Corporation.保留所有权利。Microsoft 对本演示文稿中的信息不做任何明示、暗示或法定担保。</a:t>
            </a:r>
            <a:endParaRPr lang="en-US" sz="400" dirty="0">
              <a:gradFill>
                <a:gsLst>
                  <a:gs pos="0">
                    <a:prstClr val="black"/>
                  </a:gs>
                  <a:gs pos="100000">
                    <a:prstClr val="black"/>
                  </a:gs>
                </a:gsLst>
                <a:lin ang="5400000" scaled="0"/>
              </a:gradFill>
              <a:latin typeface="Microsoft YaHei"/>
              <a:cs typeface="Microsoft YaHei"/>
            </a:endParaRPr>
          </a:p>
        </p:txBody>
      </p:sp>
      <p:sp>
        <p:nvSpPr>
          <p:cNvPr id="6" name="日期占位符 5"/>
          <p:cNvSpPr>
            <a:spLocks noGrp="1"/>
          </p:cNvSpPr>
          <p:nvPr>
            <p:ph type="dt" idx="12"/>
          </p:nvPr>
        </p:nvSpPr>
        <p:spPr/>
        <p:txBody>
          <a:bodyPr/>
          <a:lstStyle/>
          <a:p>
            <a:fld id="{38EEC551-8CDA-4EB6-89BB-2A86C9F091C8}" type="datetime8">
              <a:rPr lang="en-US" smtClean="0"/>
              <a:pPr/>
              <a:t>2/3/2019 10:36 AM</a:t>
            </a:fld>
            <a:endParaRPr lang="zh-CN" dirty="0"/>
          </a:p>
        </p:txBody>
      </p:sp>
      <p:sp>
        <p:nvSpPr>
          <p:cNvPr id="7" name="灯片编号占位符 6"/>
          <p:cNvSpPr>
            <a:spLocks noGrp="1"/>
          </p:cNvSpPr>
          <p:nvPr>
            <p:ph type="sldNum" sz="quarter" idx="13"/>
          </p:nvPr>
        </p:nvSpPr>
        <p:spPr/>
        <p:txBody>
          <a:bodyPr/>
          <a:lstStyle/>
          <a:p>
            <a:fld id="{B4008EB6-D09E-4580-8CD6-DDB14511944F}" type="slidenum">
              <a:rPr lang="en-US" smtClean="0"/>
              <a:pPr/>
              <a:t>26</a:t>
            </a:fld>
            <a:endParaRPr lang="zh-CN" dirty="0"/>
          </a:p>
        </p:txBody>
      </p:sp>
    </p:spTree>
    <p:extLst>
      <p:ext uri="{BB962C8B-B14F-4D97-AF65-F5344CB8AC3E}">
        <p14:creationId xmlns:p14="http://schemas.microsoft.com/office/powerpoint/2010/main" val="454809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atin typeface="Microsoft YaHei"/>
                <a:cs typeface="Microsoft YaHei"/>
              </a:rPr>
              <a:t>WinHEC 2015</a:t>
            </a:r>
            <a:endParaRPr lang="en-US" altLang="zh-CN" dirty="0">
              <a:latin typeface="Microsoft YaHei" panose="020B0503020204020204" pitchFamily="34" charset="-122"/>
            </a:endParaRPr>
          </a:p>
        </p:txBody>
      </p:sp>
      <p:sp>
        <p:nvSpPr>
          <p:cNvPr id="5" name="页脚占位符 4"/>
          <p:cNvSpPr>
            <a:spLocks noGrp="1"/>
          </p:cNvSpPr>
          <p:nvPr>
            <p:ph type="ftr" sz="quarter" idx="11"/>
          </p:nvPr>
        </p:nvSpPr>
        <p:spPr/>
        <p:txBody>
          <a:bodyPr/>
          <a:lstStyle/>
          <a:p>
            <a:pPr defTabSz="947281" eaLnBrk="0" hangingPunct="0"/>
            <a:r>
              <a:rPr lang="en-US" sz="400">
                <a:gradFill>
                  <a:gsLst>
                    <a:gs pos="0">
                      <a:prstClr val="black"/>
                    </a:gs>
                    <a:gs pos="100000">
                      <a:prstClr val="black"/>
                    </a:gs>
                  </a:gsLst>
                  <a:lin ang="5400000" scaled="0"/>
                </a:gradFill>
                <a:latin typeface="Microsoft YaHei"/>
                <a:cs typeface="Microsoft YaHei"/>
              </a:rPr>
              <a:t>© 2015 Microsoft Corporation.保留所有权利。Microsoft 对本演示文稿中的信息不做任何明示、暗示或法定担保。</a:t>
            </a:r>
            <a:endParaRPr lang="en-US" sz="400" dirty="0">
              <a:gradFill>
                <a:gsLst>
                  <a:gs pos="0">
                    <a:prstClr val="black"/>
                  </a:gs>
                  <a:gs pos="100000">
                    <a:prstClr val="black"/>
                  </a:gs>
                </a:gsLst>
                <a:lin ang="5400000" scaled="0"/>
              </a:gradFill>
              <a:latin typeface="Microsoft YaHei"/>
              <a:cs typeface="Microsoft YaHei"/>
            </a:endParaRPr>
          </a:p>
        </p:txBody>
      </p:sp>
      <p:sp>
        <p:nvSpPr>
          <p:cNvPr id="6" name="日期占位符 5"/>
          <p:cNvSpPr>
            <a:spLocks noGrp="1"/>
          </p:cNvSpPr>
          <p:nvPr>
            <p:ph type="dt" idx="12"/>
          </p:nvPr>
        </p:nvSpPr>
        <p:spPr/>
        <p:txBody>
          <a:bodyPr/>
          <a:lstStyle/>
          <a:p>
            <a:fld id="{38EEC551-8CDA-4EB6-89BB-2A86C9F091C8}" type="datetime8">
              <a:rPr lang="en-US" smtClean="0"/>
              <a:pPr/>
              <a:t>2/3/2019 10:36 AM</a:t>
            </a:fld>
            <a:endParaRPr lang="zh-CN" dirty="0"/>
          </a:p>
        </p:txBody>
      </p:sp>
      <p:sp>
        <p:nvSpPr>
          <p:cNvPr id="7" name="灯片编号占位符 6"/>
          <p:cNvSpPr>
            <a:spLocks noGrp="1"/>
          </p:cNvSpPr>
          <p:nvPr>
            <p:ph type="sldNum" sz="quarter" idx="13"/>
          </p:nvPr>
        </p:nvSpPr>
        <p:spPr/>
        <p:txBody>
          <a:bodyPr/>
          <a:lstStyle/>
          <a:p>
            <a:fld id="{B4008EB6-D09E-4580-8CD6-DDB14511944F}" type="slidenum">
              <a:rPr lang="en-US" smtClean="0"/>
              <a:pPr/>
              <a:t>27</a:t>
            </a:fld>
            <a:endParaRPr lang="zh-CN" dirty="0"/>
          </a:p>
        </p:txBody>
      </p:sp>
    </p:spTree>
    <p:extLst>
      <p:ext uri="{BB962C8B-B14F-4D97-AF65-F5344CB8AC3E}">
        <p14:creationId xmlns:p14="http://schemas.microsoft.com/office/powerpoint/2010/main" val="1713075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412927" defTabSz="94728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79C601B9-5273-467A-8E48-EC9939578C8F}" type="datetime8">
              <a:rPr lang="en-US" smtClean="0">
                <a:solidFill>
                  <a:prstClr val="black"/>
                </a:solidFill>
                <a:latin typeface="Segoe UI" pitchFamily="34" charset="0"/>
              </a:rPr>
              <a:pPr>
                <a:defRPr/>
              </a:pPr>
              <a:t>2/3/2019 10:36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latin typeface="Segoe UI" pitchFamily="34" charset="0"/>
              </a:rPr>
              <a:pPr>
                <a:defRPr/>
              </a:pPr>
              <a:t>30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00956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601">
              <a:defRPr/>
            </a:pPr>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marL="598761" defTabSz="95770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6601">
              <a:defRPr/>
            </a:pPr>
            <a:fld id="{38EEC551-8CDA-4EB6-89BB-2A86C9F091C8}" type="datetime8">
              <a:rPr lang="en-US">
                <a:solidFill>
                  <a:prstClr val="black"/>
                </a:solidFill>
                <a:latin typeface="Segoe UI" pitchFamily="34" charset="0"/>
              </a:rPr>
              <a:pPr defTabSz="966601">
                <a:defRPr/>
              </a:pPr>
              <a:t>2/3/2019 10:36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601">
              <a:defRPr/>
            </a:pPr>
            <a:fld id="{B4008EB6-D09E-4580-8CD6-DDB14511944F}" type="slidenum">
              <a:rPr lang="en-US">
                <a:solidFill>
                  <a:prstClr val="black"/>
                </a:solidFill>
                <a:latin typeface="Segoe UI" pitchFamily="34" charset="0"/>
              </a:rPr>
              <a:pPr defTabSz="966601">
                <a:defRPr/>
              </a:pPr>
              <a:t>31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644639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最后，我们在用一张图来总结一下与该系统相关的技术图谱，在未来应用过程中，大家一起认识一下可能会碰到的一些</a:t>
            </a:r>
            <a:r>
              <a:rPr lang="en-US" altLang="zh-CN" dirty="0"/>
              <a:t>logo</a:t>
            </a:r>
            <a:r>
              <a:rPr lang="zh-CN" altLang="en-US" dirty="0"/>
              <a:t>和标识。</a:t>
            </a:r>
          </a:p>
        </p:txBody>
      </p:sp>
      <p:sp>
        <p:nvSpPr>
          <p:cNvPr id="4" name="页眉占位符 3"/>
          <p:cNvSpPr>
            <a:spLocks noGrp="1"/>
          </p:cNvSpPr>
          <p:nvPr>
            <p:ph type="hdr" sz="quarter"/>
          </p:nvPr>
        </p:nvSpPr>
        <p:spPr/>
        <p:txBody>
          <a:bodyPr/>
          <a:lstStyle/>
          <a:p>
            <a:r>
              <a:rPr lang="en-US">
                <a:latin typeface="Microsoft YaHei"/>
                <a:cs typeface="Microsoft YaHei"/>
              </a:rPr>
              <a:t>WinHEC 2015</a:t>
            </a:r>
            <a:endParaRPr lang="en-US" altLang="zh-CN" dirty="0">
              <a:latin typeface="Microsoft YaHei" panose="020B0503020204020204" pitchFamily="34" charset="-122"/>
            </a:endParaRPr>
          </a:p>
        </p:txBody>
      </p:sp>
      <p:sp>
        <p:nvSpPr>
          <p:cNvPr id="5" name="页脚占位符 4"/>
          <p:cNvSpPr>
            <a:spLocks noGrp="1"/>
          </p:cNvSpPr>
          <p:nvPr>
            <p:ph type="ftr" sz="quarter" idx="4"/>
          </p:nvPr>
        </p:nvSpPr>
        <p:spPr/>
        <p:txBody>
          <a:bodyPr/>
          <a:lstStyle/>
          <a:p>
            <a:pPr defTabSz="947281" eaLnBrk="0" hangingPunct="0"/>
            <a:r>
              <a:rPr lang="en-US" sz="400">
                <a:gradFill>
                  <a:gsLst>
                    <a:gs pos="0">
                      <a:prstClr val="black"/>
                    </a:gs>
                    <a:gs pos="100000">
                      <a:prstClr val="black"/>
                    </a:gs>
                  </a:gsLst>
                  <a:lin ang="5400000" scaled="0"/>
                </a:gradFill>
                <a:latin typeface="Microsoft YaHei"/>
                <a:cs typeface="Microsoft YaHei"/>
              </a:rPr>
              <a:t>© 2015 Microsoft Corporation.保留所有权利。Microsoft 对本演示文稿中的信息不做任何明示、暗示或法定担保。</a:t>
            </a:r>
            <a:endParaRPr lang="en-US" sz="400" dirty="0">
              <a:gradFill>
                <a:gsLst>
                  <a:gs pos="0">
                    <a:prstClr val="black"/>
                  </a:gs>
                  <a:gs pos="100000">
                    <a:prstClr val="black"/>
                  </a:gs>
                </a:gsLst>
                <a:lin ang="5400000" scaled="0"/>
              </a:gradFill>
              <a:latin typeface="Microsoft YaHei"/>
              <a:cs typeface="Microsoft YaHei"/>
            </a:endParaRPr>
          </a:p>
        </p:txBody>
      </p:sp>
      <p:sp>
        <p:nvSpPr>
          <p:cNvPr id="6" name="日期占位符 5"/>
          <p:cNvSpPr>
            <a:spLocks noGrp="1"/>
          </p:cNvSpPr>
          <p:nvPr>
            <p:ph type="dt" idx="1"/>
          </p:nvPr>
        </p:nvSpPr>
        <p:spPr/>
        <p:txBody>
          <a:bodyPr/>
          <a:lstStyle/>
          <a:p>
            <a:fld id="{38EEC551-8CDA-4EB6-89BB-2A86C9F091C8}" type="datetime8">
              <a:rPr lang="en-US" smtClean="0"/>
              <a:pPr/>
              <a:t>2/3/2019 10:36 AM</a:t>
            </a:fld>
            <a:endParaRPr lang="zh-CN" dirty="0"/>
          </a:p>
        </p:txBody>
      </p:sp>
      <p:sp>
        <p:nvSpPr>
          <p:cNvPr id="7" name="灯片编号占位符 6"/>
          <p:cNvSpPr>
            <a:spLocks noGrp="1"/>
          </p:cNvSpPr>
          <p:nvPr>
            <p:ph type="sldNum" sz="quarter" idx="5"/>
          </p:nvPr>
        </p:nvSpPr>
        <p:spPr/>
        <p:txBody>
          <a:bodyPr/>
          <a:lstStyle/>
          <a:p>
            <a:fld id="{B4008EB6-D09E-4580-8CD6-DDB14511944F}" type="slidenum">
              <a:rPr lang="en-US" smtClean="0"/>
              <a:pPr/>
              <a:t>32</a:t>
            </a:fld>
            <a:endParaRPr lang="zh-CN" dirty="0"/>
          </a:p>
        </p:txBody>
      </p:sp>
    </p:spTree>
    <p:extLst>
      <p:ext uri="{BB962C8B-B14F-4D97-AF65-F5344CB8AC3E}">
        <p14:creationId xmlns:p14="http://schemas.microsoft.com/office/powerpoint/2010/main" val="2094315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好的，今天的课程就到这里，谢谢大家！本次视频的制作，都是我自己进行的非专业录制和剪辑，有很多不足之处，也请大家多多包函。</a:t>
            </a:r>
          </a:p>
        </p:txBody>
      </p:sp>
      <p:sp>
        <p:nvSpPr>
          <p:cNvPr id="4" name="页眉占位符 3"/>
          <p:cNvSpPr>
            <a:spLocks noGrp="1"/>
          </p:cNvSpPr>
          <p:nvPr>
            <p:ph type="hdr" sz="quarter"/>
          </p:nvPr>
        </p:nvSpPr>
        <p:spPr/>
        <p:txBody>
          <a:bodyPr/>
          <a:lstStyle/>
          <a:p>
            <a:r>
              <a:rPr lang="en-US">
                <a:latin typeface="Microsoft YaHei"/>
                <a:cs typeface="Microsoft YaHei"/>
              </a:rPr>
              <a:t>WinHEC 2015</a:t>
            </a:r>
            <a:endParaRPr lang="en-US" altLang="zh-CN" dirty="0">
              <a:latin typeface="Microsoft YaHei" panose="020B0503020204020204" pitchFamily="34" charset="-122"/>
            </a:endParaRPr>
          </a:p>
        </p:txBody>
      </p:sp>
      <p:sp>
        <p:nvSpPr>
          <p:cNvPr id="5" name="页脚占位符 4"/>
          <p:cNvSpPr>
            <a:spLocks noGrp="1"/>
          </p:cNvSpPr>
          <p:nvPr>
            <p:ph type="ftr" sz="quarter" idx="4"/>
          </p:nvPr>
        </p:nvSpPr>
        <p:spPr/>
        <p:txBody>
          <a:bodyPr/>
          <a:lstStyle/>
          <a:p>
            <a:pPr defTabSz="947281" eaLnBrk="0" hangingPunct="0"/>
            <a:r>
              <a:rPr lang="en-US" sz="400">
                <a:gradFill>
                  <a:gsLst>
                    <a:gs pos="0">
                      <a:prstClr val="black"/>
                    </a:gs>
                    <a:gs pos="100000">
                      <a:prstClr val="black"/>
                    </a:gs>
                  </a:gsLst>
                  <a:lin ang="5400000" scaled="0"/>
                </a:gradFill>
                <a:latin typeface="Microsoft YaHei"/>
                <a:cs typeface="Microsoft YaHei"/>
              </a:rPr>
              <a:t>© 2015 Microsoft Corporation.保留所有权利。Microsoft 对本演示文稿中的信息不做任何明示、暗示或法定担保。</a:t>
            </a:r>
            <a:endParaRPr lang="en-US" sz="400" dirty="0">
              <a:gradFill>
                <a:gsLst>
                  <a:gs pos="0">
                    <a:prstClr val="black"/>
                  </a:gs>
                  <a:gs pos="100000">
                    <a:prstClr val="black"/>
                  </a:gs>
                </a:gsLst>
                <a:lin ang="5400000" scaled="0"/>
              </a:gradFill>
              <a:latin typeface="Microsoft YaHei"/>
              <a:cs typeface="Microsoft YaHei"/>
            </a:endParaRPr>
          </a:p>
        </p:txBody>
      </p:sp>
      <p:sp>
        <p:nvSpPr>
          <p:cNvPr id="6" name="日期占位符 5"/>
          <p:cNvSpPr>
            <a:spLocks noGrp="1"/>
          </p:cNvSpPr>
          <p:nvPr>
            <p:ph type="dt" idx="1"/>
          </p:nvPr>
        </p:nvSpPr>
        <p:spPr/>
        <p:txBody>
          <a:bodyPr/>
          <a:lstStyle/>
          <a:p>
            <a:fld id="{38EEC551-8CDA-4EB6-89BB-2A86C9F091C8}" type="datetime8">
              <a:rPr lang="en-US" smtClean="0"/>
              <a:pPr/>
              <a:t>2/3/2019 10:36 AM</a:t>
            </a:fld>
            <a:endParaRPr lang="zh-CN" dirty="0"/>
          </a:p>
        </p:txBody>
      </p:sp>
      <p:sp>
        <p:nvSpPr>
          <p:cNvPr id="7" name="灯片编号占位符 6"/>
          <p:cNvSpPr>
            <a:spLocks noGrp="1"/>
          </p:cNvSpPr>
          <p:nvPr>
            <p:ph type="sldNum" sz="quarter" idx="5"/>
          </p:nvPr>
        </p:nvSpPr>
        <p:spPr/>
        <p:txBody>
          <a:bodyPr/>
          <a:lstStyle/>
          <a:p>
            <a:fld id="{B4008EB6-D09E-4580-8CD6-DDB14511944F}" type="slidenum">
              <a:rPr lang="en-US" smtClean="0"/>
              <a:pPr/>
              <a:t>33</a:t>
            </a:fld>
            <a:endParaRPr lang="zh-CN" dirty="0"/>
          </a:p>
        </p:txBody>
      </p:sp>
    </p:spTree>
    <p:extLst>
      <p:ext uri="{BB962C8B-B14F-4D97-AF65-F5344CB8AC3E}">
        <p14:creationId xmlns:p14="http://schemas.microsoft.com/office/powerpoint/2010/main" val="256895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kern="1200" dirty="0">
                <a:solidFill>
                  <a:schemeClr val="tx1"/>
                </a:solidFill>
                <a:effectLst/>
                <a:latin typeface="Microsoft YaHei" panose="020B0503020204020204" pitchFamily="34" charset="-122"/>
                <a:ea typeface="+mn-ea"/>
                <a:cs typeface="+mn-cs"/>
              </a:rPr>
              <a:t>在课程正式开始之前，我在这里列出了本集视频的主要知识点。带着这些知识点会让大家更容易掌握这集课程的核心内容，也可以让大家选择是否继续观看剩下的视频内容。</a:t>
            </a:r>
            <a:endParaRPr lang="zh-CN" altLang="en-US" dirty="0"/>
          </a:p>
        </p:txBody>
      </p:sp>
      <p:sp>
        <p:nvSpPr>
          <p:cNvPr id="4" name="页眉占位符 3"/>
          <p:cNvSpPr>
            <a:spLocks noGrp="1"/>
          </p:cNvSpPr>
          <p:nvPr>
            <p:ph type="hdr" sz="quarter"/>
          </p:nvPr>
        </p:nvSpPr>
        <p:spPr/>
        <p:txBody>
          <a:bodyPr/>
          <a:lstStyle/>
          <a:p>
            <a:r>
              <a:rPr lang="en-US">
                <a:latin typeface="Microsoft YaHei"/>
                <a:cs typeface="Microsoft YaHei"/>
              </a:rPr>
              <a:t>WinHEC 2015</a:t>
            </a:r>
            <a:endParaRPr lang="en-US" altLang="zh-CN" dirty="0">
              <a:latin typeface="Microsoft YaHei" panose="020B0503020204020204" pitchFamily="34" charset="-122"/>
            </a:endParaRPr>
          </a:p>
        </p:txBody>
      </p:sp>
      <p:sp>
        <p:nvSpPr>
          <p:cNvPr id="5" name="页脚占位符 4"/>
          <p:cNvSpPr>
            <a:spLocks noGrp="1"/>
          </p:cNvSpPr>
          <p:nvPr>
            <p:ph type="ftr" sz="quarter" idx="4"/>
          </p:nvPr>
        </p:nvSpPr>
        <p:spPr/>
        <p:txBody>
          <a:bodyPr/>
          <a:lstStyle/>
          <a:p>
            <a:pPr defTabSz="947281" eaLnBrk="0" hangingPunct="0"/>
            <a:r>
              <a:rPr lang="en-US" sz="400">
                <a:gradFill>
                  <a:gsLst>
                    <a:gs pos="0">
                      <a:prstClr val="black"/>
                    </a:gs>
                    <a:gs pos="100000">
                      <a:prstClr val="black"/>
                    </a:gs>
                  </a:gsLst>
                  <a:lin ang="5400000" scaled="0"/>
                </a:gradFill>
                <a:latin typeface="Microsoft YaHei"/>
                <a:cs typeface="Microsoft YaHei"/>
              </a:rPr>
              <a:t>© 2015 Microsoft Corporation.保留所有权利。Microsoft 对本演示文稿中的信息不做任何明示、暗示或法定担保。</a:t>
            </a:r>
            <a:endParaRPr lang="en-US" sz="400" dirty="0">
              <a:gradFill>
                <a:gsLst>
                  <a:gs pos="0">
                    <a:prstClr val="black"/>
                  </a:gs>
                  <a:gs pos="100000">
                    <a:prstClr val="black"/>
                  </a:gs>
                </a:gsLst>
                <a:lin ang="5400000" scaled="0"/>
              </a:gradFill>
              <a:latin typeface="Microsoft YaHei"/>
              <a:cs typeface="Microsoft YaHei"/>
            </a:endParaRPr>
          </a:p>
        </p:txBody>
      </p:sp>
      <p:sp>
        <p:nvSpPr>
          <p:cNvPr id="6" name="日期占位符 5"/>
          <p:cNvSpPr>
            <a:spLocks noGrp="1"/>
          </p:cNvSpPr>
          <p:nvPr>
            <p:ph type="dt" idx="1"/>
          </p:nvPr>
        </p:nvSpPr>
        <p:spPr/>
        <p:txBody>
          <a:bodyPr/>
          <a:lstStyle/>
          <a:p>
            <a:fld id="{38EEC551-8CDA-4EB6-89BB-2A86C9F091C8}" type="datetime8">
              <a:rPr lang="en-US" smtClean="0"/>
              <a:pPr/>
              <a:t>2/3/2019 10:36 AM</a:t>
            </a:fld>
            <a:endParaRPr lang="zh-CN" dirty="0"/>
          </a:p>
        </p:txBody>
      </p:sp>
      <p:sp>
        <p:nvSpPr>
          <p:cNvPr id="7" name="灯片编号占位符 6"/>
          <p:cNvSpPr>
            <a:spLocks noGrp="1"/>
          </p:cNvSpPr>
          <p:nvPr>
            <p:ph type="sldNum" sz="quarter" idx="5"/>
          </p:nvPr>
        </p:nvSpPr>
        <p:spPr/>
        <p:txBody>
          <a:bodyPr/>
          <a:lstStyle/>
          <a:p>
            <a:fld id="{B4008EB6-D09E-4580-8CD6-DDB14511944F}" type="slidenum">
              <a:rPr lang="en-US" smtClean="0"/>
              <a:pPr/>
              <a:t>2</a:t>
            </a:fld>
            <a:endParaRPr lang="zh-CN" dirty="0"/>
          </a:p>
        </p:txBody>
      </p:sp>
    </p:spTree>
    <p:extLst>
      <p:ext uri="{BB962C8B-B14F-4D97-AF65-F5344CB8AC3E}">
        <p14:creationId xmlns:p14="http://schemas.microsoft.com/office/powerpoint/2010/main" val="49015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kern="1200" dirty="0">
                <a:solidFill>
                  <a:schemeClr val="tx1"/>
                </a:solidFill>
                <a:effectLst/>
                <a:latin typeface="Microsoft YaHei" panose="020B0503020204020204" pitchFamily="34" charset="-122"/>
                <a:ea typeface="+mn-ea"/>
                <a:cs typeface="+mn-cs"/>
              </a:rPr>
              <a:t>在课程开始之前，我先</a:t>
            </a:r>
            <a:r>
              <a:rPr lang="zh-CN" altLang="zh-CN" sz="900" kern="1200" dirty="0">
                <a:solidFill>
                  <a:schemeClr val="tx1"/>
                </a:solidFill>
                <a:effectLst/>
                <a:latin typeface="Microsoft YaHei" panose="020B0503020204020204" pitchFamily="34" charset="-122"/>
                <a:ea typeface="+mn-ea"/>
                <a:cs typeface="+mn-cs"/>
              </a:rPr>
              <a:t>简要介绍一下地震分析会商技术系统建设的背景、设计理念、功能定位、系统组成和主要特点。</a:t>
            </a:r>
            <a:endParaRPr lang="zh-CN" altLang="en-US" dirty="0"/>
          </a:p>
        </p:txBody>
      </p:sp>
      <p:sp>
        <p:nvSpPr>
          <p:cNvPr id="4" name="灯片编号占位符 3"/>
          <p:cNvSpPr>
            <a:spLocks noGrp="1"/>
          </p:cNvSpPr>
          <p:nvPr>
            <p:ph type="sldNum" sz="quarter" idx="10"/>
          </p:nvPr>
        </p:nvSpPr>
        <p:spPr/>
        <p:txBody>
          <a:bodyPr/>
          <a:lstStyle/>
          <a:p>
            <a:pPr>
              <a:defRPr/>
            </a:pPr>
            <a:fld id="{6472D27A-7679-437E-971C-4C986A0C6172}" type="slidenum">
              <a:rPr lang="zh-CN" altLang="en-US" smtClean="0"/>
              <a:pPr>
                <a:defRPr/>
              </a:pPr>
              <a:t>3</a:t>
            </a:fld>
            <a:endParaRPr lang="zh-CN" altLang="en-US"/>
          </a:p>
        </p:txBody>
      </p:sp>
    </p:spTree>
    <p:extLst>
      <p:ext uri="{BB962C8B-B14F-4D97-AF65-F5344CB8AC3E}">
        <p14:creationId xmlns:p14="http://schemas.microsoft.com/office/powerpoint/2010/main" val="91113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2018</a:t>
            </a:r>
            <a:r>
              <a:rPr lang="zh-CN" altLang="en-US" dirty="0"/>
              <a:t>年初，作为扎实</a:t>
            </a:r>
          </a:p>
        </p:txBody>
      </p:sp>
      <p:sp>
        <p:nvSpPr>
          <p:cNvPr id="4" name="页眉占位符 3"/>
          <p:cNvSpPr>
            <a:spLocks noGrp="1"/>
          </p:cNvSpPr>
          <p:nvPr>
            <p:ph type="hdr" sz="quarter"/>
          </p:nvPr>
        </p:nvSpPr>
        <p:spPr/>
        <p:txBody>
          <a:bodyPr/>
          <a:lstStyle/>
          <a:p>
            <a:r>
              <a:rPr lang="en-US">
                <a:latin typeface="Microsoft YaHei"/>
                <a:cs typeface="Microsoft YaHei"/>
              </a:rPr>
              <a:t>WinHEC 2015</a:t>
            </a:r>
            <a:endParaRPr lang="en-US" altLang="zh-CN" dirty="0">
              <a:latin typeface="Microsoft YaHei" panose="020B0503020204020204" pitchFamily="34" charset="-122"/>
            </a:endParaRPr>
          </a:p>
        </p:txBody>
      </p:sp>
      <p:sp>
        <p:nvSpPr>
          <p:cNvPr id="5" name="页脚占位符 4"/>
          <p:cNvSpPr>
            <a:spLocks noGrp="1"/>
          </p:cNvSpPr>
          <p:nvPr>
            <p:ph type="ftr" sz="quarter" idx="4"/>
          </p:nvPr>
        </p:nvSpPr>
        <p:spPr/>
        <p:txBody>
          <a:bodyPr/>
          <a:lstStyle/>
          <a:p>
            <a:pPr defTabSz="947281" eaLnBrk="0" hangingPunct="0"/>
            <a:r>
              <a:rPr lang="en-US" sz="400">
                <a:gradFill>
                  <a:gsLst>
                    <a:gs pos="0">
                      <a:prstClr val="black"/>
                    </a:gs>
                    <a:gs pos="100000">
                      <a:prstClr val="black"/>
                    </a:gs>
                  </a:gsLst>
                  <a:lin ang="5400000" scaled="0"/>
                </a:gradFill>
                <a:latin typeface="Microsoft YaHei"/>
                <a:cs typeface="Microsoft YaHei"/>
              </a:rPr>
              <a:t>© 2015 Microsoft Corporation.保留所有权利。Microsoft 对本演示文稿中的信息不做任何明示、暗示或法定担保。</a:t>
            </a:r>
            <a:endParaRPr lang="en-US" sz="400" dirty="0">
              <a:gradFill>
                <a:gsLst>
                  <a:gs pos="0">
                    <a:prstClr val="black"/>
                  </a:gs>
                  <a:gs pos="100000">
                    <a:prstClr val="black"/>
                  </a:gs>
                </a:gsLst>
                <a:lin ang="5400000" scaled="0"/>
              </a:gradFill>
              <a:latin typeface="Microsoft YaHei"/>
              <a:cs typeface="Microsoft YaHei"/>
            </a:endParaRPr>
          </a:p>
        </p:txBody>
      </p:sp>
      <p:sp>
        <p:nvSpPr>
          <p:cNvPr id="6" name="日期占位符 5"/>
          <p:cNvSpPr>
            <a:spLocks noGrp="1"/>
          </p:cNvSpPr>
          <p:nvPr>
            <p:ph type="dt" idx="1"/>
          </p:nvPr>
        </p:nvSpPr>
        <p:spPr/>
        <p:txBody>
          <a:bodyPr/>
          <a:lstStyle/>
          <a:p>
            <a:fld id="{38EEC551-8CDA-4EB6-89BB-2A86C9F091C8}" type="datetime8">
              <a:rPr lang="en-US" smtClean="0"/>
              <a:pPr/>
              <a:t>2/3/2019 10:36 AM</a:t>
            </a:fld>
            <a:endParaRPr lang="zh-CN" dirty="0"/>
          </a:p>
        </p:txBody>
      </p:sp>
      <p:sp>
        <p:nvSpPr>
          <p:cNvPr id="7" name="灯片编号占位符 6"/>
          <p:cNvSpPr>
            <a:spLocks noGrp="1"/>
          </p:cNvSpPr>
          <p:nvPr>
            <p:ph type="sldNum" sz="quarter" idx="5"/>
          </p:nvPr>
        </p:nvSpPr>
        <p:spPr/>
        <p:txBody>
          <a:bodyPr/>
          <a:lstStyle/>
          <a:p>
            <a:fld id="{B4008EB6-D09E-4580-8CD6-DDB14511944F}" type="slidenum">
              <a:rPr lang="en-US" smtClean="0"/>
              <a:pPr/>
              <a:t>4</a:t>
            </a:fld>
            <a:endParaRPr lang="zh-CN" dirty="0"/>
          </a:p>
        </p:txBody>
      </p:sp>
    </p:spTree>
    <p:extLst>
      <p:ext uri="{BB962C8B-B14F-4D97-AF65-F5344CB8AC3E}">
        <p14:creationId xmlns:p14="http://schemas.microsoft.com/office/powerpoint/2010/main" val="103173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41325" y="706438"/>
            <a:ext cx="6284913" cy="3535362"/>
          </a:xfrm>
        </p:spPr>
      </p:sp>
      <p:sp>
        <p:nvSpPr>
          <p:cNvPr id="3" name="备注占位符 2"/>
          <p:cNvSpPr>
            <a:spLocks noGrp="1"/>
          </p:cNvSpPr>
          <p:nvPr>
            <p:ph type="body" idx="1"/>
          </p:nvPr>
        </p:nvSpPr>
        <p:spPr/>
        <p:txBody>
          <a:bodyPr/>
          <a:lstStyle/>
          <a:p>
            <a:r>
              <a:rPr lang="zh-CN" altLang="en-US" dirty="0"/>
              <a:t>运行评估：数据、产品、预报结果；多源：</a:t>
            </a:r>
          </a:p>
        </p:txBody>
      </p:sp>
      <p:sp>
        <p:nvSpPr>
          <p:cNvPr id="4" name="灯片编号占位符 3"/>
          <p:cNvSpPr>
            <a:spLocks noGrp="1"/>
          </p:cNvSpPr>
          <p:nvPr>
            <p:ph type="sldNum" sz="quarter" idx="10"/>
          </p:nvPr>
        </p:nvSpPr>
        <p:spPr/>
        <p:txBody>
          <a:bodyPr/>
          <a:lstStyle/>
          <a:p>
            <a:fld id="{11ADD74D-3C12-464F-A97E-5BFA0FBA6A6B}" type="slidenum">
              <a:rPr lang="zh-CN" altLang="en-US" smtClean="0"/>
              <a:pPr/>
              <a:t>8</a:t>
            </a:fld>
            <a:endParaRPr lang="en-US" altLang="zh-CN"/>
          </a:p>
        </p:txBody>
      </p:sp>
    </p:spTree>
    <p:extLst>
      <p:ext uri="{BB962C8B-B14F-4D97-AF65-F5344CB8AC3E}">
        <p14:creationId xmlns:p14="http://schemas.microsoft.com/office/powerpoint/2010/main" val="42665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E465E18E-6F9F-4CB4-BD79-68B0C9D2112A}"/>
              </a:ext>
            </a:extLst>
          </p:cNvPr>
          <p:cNvSpPr>
            <a:spLocks noGrp="1" noRot="1" noChangeAspect="1" noChangeArrowheads="1" noTextEdit="1"/>
          </p:cNvSpPr>
          <p:nvPr>
            <p:ph type="sldImg"/>
          </p:nvPr>
        </p:nvSpPr>
        <p:spPr>
          <a:ln/>
        </p:spPr>
      </p:sp>
      <p:sp>
        <p:nvSpPr>
          <p:cNvPr id="3" name="备注占位符 2">
            <a:extLst>
              <a:ext uri="{FF2B5EF4-FFF2-40B4-BE49-F238E27FC236}">
                <a16:creationId xmlns:a16="http://schemas.microsoft.com/office/drawing/2014/main" id="{E7BE22F0-FC51-48C1-B33B-9ADE8CAE1E76}"/>
              </a:ext>
            </a:extLst>
          </p:cNvPr>
          <p:cNvSpPr>
            <a:spLocks noGrp="1"/>
          </p:cNvSpPr>
          <p:nvPr>
            <p:ph type="body" idx="1"/>
          </p:nvPr>
        </p:nvSpPr>
        <p:spPr/>
        <p:txBody>
          <a:bodyPr/>
          <a:lstStyle/>
          <a:p>
            <a:pPr>
              <a:defRPr/>
            </a:pPr>
            <a:r>
              <a:rPr lang="zh-CN" altLang="en-US" dirty="0">
                <a:latin typeface="+mn-lt"/>
                <a:ea typeface="+mn-ea"/>
              </a:rPr>
              <a:t>基于主题的轻业务应用，更多是偏向前台创新应用和差异化应用。而所谓的随需应变，就是让更多的业务人员拥有构建面向主题的业务应用的能力，并且能随时根据捕捉到的信息进行调整，以达到快速响应变化的目标。</a:t>
            </a:r>
            <a:endParaRPr lang="zh-CN" altLang="en-US" dirty="0"/>
          </a:p>
        </p:txBody>
      </p:sp>
      <p:sp>
        <p:nvSpPr>
          <p:cNvPr id="52228" name="灯片编号占位符 3">
            <a:extLst>
              <a:ext uri="{FF2B5EF4-FFF2-40B4-BE49-F238E27FC236}">
                <a16:creationId xmlns:a16="http://schemas.microsoft.com/office/drawing/2014/main" id="{C9E27E12-3FE5-4A55-8F8C-4BAC99B6F87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微软雅黑" panose="020B0503020204020204" pitchFamily="34" charset="-122"/>
                <a:ea typeface="微软雅黑" panose="020B0503020204020204" pitchFamily="34" charset="-122"/>
              </a:defRPr>
            </a:lvl1pPr>
            <a:lvl2pPr marL="742950" indent="-285750">
              <a:defRPr sz="2800" b="1">
                <a:solidFill>
                  <a:schemeClr val="bg1"/>
                </a:solidFill>
                <a:latin typeface="微软雅黑" panose="020B0503020204020204" pitchFamily="34" charset="-122"/>
                <a:ea typeface="微软雅黑" panose="020B0503020204020204" pitchFamily="34" charset="-122"/>
              </a:defRPr>
            </a:lvl2pPr>
            <a:lvl3pPr marL="1143000" indent="-228600">
              <a:defRPr sz="2800" b="1">
                <a:solidFill>
                  <a:schemeClr val="bg1"/>
                </a:solidFill>
                <a:latin typeface="微软雅黑" panose="020B0503020204020204" pitchFamily="34" charset="-122"/>
                <a:ea typeface="微软雅黑" panose="020B0503020204020204" pitchFamily="34" charset="-122"/>
              </a:defRPr>
            </a:lvl3pPr>
            <a:lvl4pPr marL="1600200" indent="-228600">
              <a:defRPr sz="2800" b="1">
                <a:solidFill>
                  <a:schemeClr val="bg1"/>
                </a:solidFill>
                <a:latin typeface="微软雅黑" panose="020B0503020204020204" pitchFamily="34" charset="-122"/>
                <a:ea typeface="微软雅黑" panose="020B0503020204020204" pitchFamily="34" charset="-122"/>
              </a:defRPr>
            </a:lvl4pPr>
            <a:lvl5pPr marL="2057400" indent="-228600">
              <a:defRPr sz="2800" b="1">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a:lstStyle>
          <a:p>
            <a:fld id="{4FB77250-E770-474A-937E-C6C580003338}" type="slidenum">
              <a:rPr lang="zh-CN" altLang="en-US" sz="1200" b="0" smtClean="0">
                <a:solidFill>
                  <a:schemeClr val="tx1"/>
                </a:solidFill>
                <a:latin typeface="Arial" panose="020B0604020202020204" pitchFamily="34" charset="0"/>
                <a:ea typeface="宋体" panose="02010600030101010101" pitchFamily="2" charset="-122"/>
              </a:rPr>
              <a:pPr/>
              <a:t>9</a:t>
            </a:fld>
            <a:endParaRPr lang="zh-CN" altLang="en-US" sz="1200"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08986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lumMod val="50000"/>
                </a:schemeClr>
              </a:solidFill>
            </a:endParaRPr>
          </a:p>
        </p:txBody>
      </p:sp>
      <p:sp>
        <p:nvSpPr>
          <p:cNvPr id="6" name="Date Placeholder 5"/>
          <p:cNvSpPr>
            <a:spLocks noGrp="1"/>
          </p:cNvSpPr>
          <p:nvPr>
            <p:ph type="dt" idx="12"/>
          </p:nvPr>
        </p:nvSpPr>
        <p:spPr/>
        <p:txBody>
          <a:bodyPr/>
          <a:lstStyle/>
          <a:p>
            <a:pPr marL="0" marR="0" lvl="0" indent="0" algn="r" defTabSz="94759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47593" rtl="0" eaLnBrk="1" fontAlgn="auto" latinLnBrk="0" hangingPunct="1">
                <a:lnSpc>
                  <a:spcPct val="100000"/>
                </a:lnSpc>
                <a:spcBef>
                  <a:spcPts val="0"/>
                </a:spcBef>
                <a:spcAft>
                  <a:spcPts val="0"/>
                </a:spcAft>
                <a:buClrTx/>
                <a:buSzTx/>
                <a:buFontTx/>
                <a:buNone/>
                <a:tabLst/>
                <a:defRPr/>
              </a:pPr>
              <a:t>2/3/2019 10:36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259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E6EB630E-C3AB-43EB-8644-79B9523C412E}"/>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98710590-CDF2-4E2F-86D7-6B9382D45CF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0180" name="页眉占位符 3">
            <a:extLst>
              <a:ext uri="{FF2B5EF4-FFF2-40B4-BE49-F238E27FC236}">
                <a16:creationId xmlns:a16="http://schemas.microsoft.com/office/drawing/2014/main" id="{413FB514-07E0-4BF0-8FBE-98345D2A6E23}"/>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微软雅黑" panose="020B0503020204020204" pitchFamily="34" charset="-122"/>
                <a:ea typeface="微软雅黑" panose="020B0503020204020204" pitchFamily="34" charset="-122"/>
              </a:defRPr>
            </a:lvl1pPr>
            <a:lvl2pPr marL="742950" indent="-285750">
              <a:defRPr sz="2800" b="1">
                <a:solidFill>
                  <a:schemeClr val="bg1"/>
                </a:solidFill>
                <a:latin typeface="微软雅黑" panose="020B0503020204020204" pitchFamily="34" charset="-122"/>
                <a:ea typeface="微软雅黑" panose="020B0503020204020204" pitchFamily="34" charset="-122"/>
              </a:defRPr>
            </a:lvl2pPr>
            <a:lvl3pPr marL="1143000" indent="-228600">
              <a:defRPr sz="2800" b="1">
                <a:solidFill>
                  <a:schemeClr val="bg1"/>
                </a:solidFill>
                <a:latin typeface="微软雅黑" panose="020B0503020204020204" pitchFamily="34" charset="-122"/>
                <a:ea typeface="微软雅黑" panose="020B0503020204020204" pitchFamily="34" charset="-122"/>
              </a:defRPr>
            </a:lvl3pPr>
            <a:lvl4pPr marL="1600200" indent="-228600">
              <a:defRPr sz="2800" b="1">
                <a:solidFill>
                  <a:schemeClr val="bg1"/>
                </a:solidFill>
                <a:latin typeface="微软雅黑" panose="020B0503020204020204" pitchFamily="34" charset="-122"/>
                <a:ea typeface="微软雅黑" panose="020B0503020204020204" pitchFamily="34" charset="-122"/>
              </a:defRPr>
            </a:lvl4pPr>
            <a:lvl5pPr marL="2057400" indent="-228600">
              <a:defRPr sz="2800" b="1">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a:lstStyle>
          <a:p>
            <a:r>
              <a:rPr lang="en-US" altLang="zh-CN" sz="1200" b="0">
                <a:solidFill>
                  <a:schemeClr val="tx1"/>
                </a:solidFill>
                <a:ea typeface="宋体" panose="02010600030101010101" pitchFamily="2" charset="-122"/>
                <a:cs typeface="微软雅黑" panose="020B0503020204020204" pitchFamily="34" charset="-122"/>
              </a:rPr>
              <a:t>WinHEC 2015</a:t>
            </a:r>
          </a:p>
        </p:txBody>
      </p:sp>
      <p:sp>
        <p:nvSpPr>
          <p:cNvPr id="5" name="页脚占位符 4">
            <a:extLst>
              <a:ext uri="{FF2B5EF4-FFF2-40B4-BE49-F238E27FC236}">
                <a16:creationId xmlns:a16="http://schemas.microsoft.com/office/drawing/2014/main" id="{D425BAE8-B4E8-49D5-8B6E-010ACDDE692E}"/>
              </a:ext>
            </a:extLst>
          </p:cNvPr>
          <p:cNvSpPr>
            <a:spLocks noGrp="1"/>
          </p:cNvSpPr>
          <p:nvPr>
            <p:ph type="ftr" sz="quarter" idx="4"/>
          </p:nvPr>
        </p:nvSpPr>
        <p:spPr/>
        <p:txBody>
          <a:bodyPr/>
          <a:lstStyle/>
          <a:p>
            <a:pPr defTabSz="947281" eaLnBrk="0" hangingPunct="0">
              <a:defRPr/>
            </a:pPr>
            <a:r>
              <a:rPr lang="en-US" sz="400">
                <a:gradFill>
                  <a:gsLst>
                    <a:gs pos="0">
                      <a:prstClr val="black"/>
                    </a:gs>
                    <a:gs pos="100000">
                      <a:prstClr val="black"/>
                    </a:gs>
                  </a:gsLst>
                  <a:lin ang="5400000" scaled="0"/>
                </a:gradFill>
                <a:latin typeface="Microsoft YaHei"/>
                <a:cs typeface="Microsoft YaHei"/>
              </a:rPr>
              <a:t>© 2015 Microsoft Corporation.保留所有权利。Microsoft 对本演示文稿中的信息不做任何明示、暗示或法定担保。</a:t>
            </a:r>
            <a:endParaRPr lang="en-US" sz="400" dirty="0">
              <a:gradFill>
                <a:gsLst>
                  <a:gs pos="0">
                    <a:prstClr val="black"/>
                  </a:gs>
                  <a:gs pos="100000">
                    <a:prstClr val="black"/>
                  </a:gs>
                </a:gsLst>
                <a:lin ang="5400000" scaled="0"/>
              </a:gradFill>
              <a:latin typeface="Microsoft YaHei"/>
              <a:cs typeface="Microsoft YaHei"/>
            </a:endParaRPr>
          </a:p>
        </p:txBody>
      </p:sp>
      <p:sp>
        <p:nvSpPr>
          <p:cNvPr id="50182" name="日期占位符 5">
            <a:extLst>
              <a:ext uri="{FF2B5EF4-FFF2-40B4-BE49-F238E27FC236}">
                <a16:creationId xmlns:a16="http://schemas.microsoft.com/office/drawing/2014/main" id="{8C1541C9-4E38-4D97-95D0-CA9BF96256CB}"/>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微软雅黑" panose="020B0503020204020204" pitchFamily="34" charset="-122"/>
                <a:ea typeface="微软雅黑" panose="020B0503020204020204" pitchFamily="34" charset="-122"/>
              </a:defRPr>
            </a:lvl1pPr>
            <a:lvl2pPr marL="742950" indent="-285750">
              <a:defRPr sz="2800" b="1">
                <a:solidFill>
                  <a:schemeClr val="bg1"/>
                </a:solidFill>
                <a:latin typeface="微软雅黑" panose="020B0503020204020204" pitchFamily="34" charset="-122"/>
                <a:ea typeface="微软雅黑" panose="020B0503020204020204" pitchFamily="34" charset="-122"/>
              </a:defRPr>
            </a:lvl2pPr>
            <a:lvl3pPr marL="1143000" indent="-228600">
              <a:defRPr sz="2800" b="1">
                <a:solidFill>
                  <a:schemeClr val="bg1"/>
                </a:solidFill>
                <a:latin typeface="微软雅黑" panose="020B0503020204020204" pitchFamily="34" charset="-122"/>
                <a:ea typeface="微软雅黑" panose="020B0503020204020204" pitchFamily="34" charset="-122"/>
              </a:defRPr>
            </a:lvl3pPr>
            <a:lvl4pPr marL="1600200" indent="-228600">
              <a:defRPr sz="2800" b="1">
                <a:solidFill>
                  <a:schemeClr val="bg1"/>
                </a:solidFill>
                <a:latin typeface="微软雅黑" panose="020B0503020204020204" pitchFamily="34" charset="-122"/>
                <a:ea typeface="微软雅黑" panose="020B0503020204020204" pitchFamily="34" charset="-122"/>
              </a:defRPr>
            </a:lvl4pPr>
            <a:lvl5pPr marL="2057400" indent="-228600">
              <a:defRPr sz="2800" b="1">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a:lstStyle>
          <a:p>
            <a:fld id="{13F188C7-5A9D-4A90-BCC0-711C3E419080}" type="datetime8">
              <a:rPr lang="en-US" altLang="zh-CN" sz="1200" b="0" smtClean="0">
                <a:solidFill>
                  <a:schemeClr val="tx1"/>
                </a:solidFill>
                <a:latin typeface="Arial" panose="020B0604020202020204" pitchFamily="34" charset="0"/>
                <a:ea typeface="宋体" panose="02010600030101010101" pitchFamily="2" charset="-122"/>
              </a:rPr>
              <a:pPr/>
              <a:t>2/3/2019 10:36 AM</a:t>
            </a:fld>
            <a:endParaRPr lang="zh-CN" altLang="zh-CN" sz="1200" b="0">
              <a:solidFill>
                <a:schemeClr val="tx1"/>
              </a:solidFill>
              <a:latin typeface="Arial" panose="020B0604020202020204" pitchFamily="34" charset="0"/>
              <a:ea typeface="宋体" panose="02010600030101010101" pitchFamily="2" charset="-122"/>
            </a:endParaRPr>
          </a:p>
        </p:txBody>
      </p:sp>
      <p:sp>
        <p:nvSpPr>
          <p:cNvPr id="50183" name="灯片编号占位符 6">
            <a:extLst>
              <a:ext uri="{FF2B5EF4-FFF2-40B4-BE49-F238E27FC236}">
                <a16:creationId xmlns:a16="http://schemas.microsoft.com/office/drawing/2014/main" id="{CE04C50F-C37F-42A3-ADD2-06BE5191B07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bg1"/>
                </a:solidFill>
                <a:latin typeface="微软雅黑" panose="020B0503020204020204" pitchFamily="34" charset="-122"/>
                <a:ea typeface="微软雅黑" panose="020B0503020204020204" pitchFamily="34" charset="-122"/>
              </a:defRPr>
            </a:lvl1pPr>
            <a:lvl2pPr marL="742950" indent="-285750">
              <a:defRPr sz="2800" b="1">
                <a:solidFill>
                  <a:schemeClr val="bg1"/>
                </a:solidFill>
                <a:latin typeface="微软雅黑" panose="020B0503020204020204" pitchFamily="34" charset="-122"/>
                <a:ea typeface="微软雅黑" panose="020B0503020204020204" pitchFamily="34" charset="-122"/>
              </a:defRPr>
            </a:lvl2pPr>
            <a:lvl3pPr marL="1143000" indent="-228600">
              <a:defRPr sz="2800" b="1">
                <a:solidFill>
                  <a:schemeClr val="bg1"/>
                </a:solidFill>
                <a:latin typeface="微软雅黑" panose="020B0503020204020204" pitchFamily="34" charset="-122"/>
                <a:ea typeface="微软雅黑" panose="020B0503020204020204" pitchFamily="34" charset="-122"/>
              </a:defRPr>
            </a:lvl3pPr>
            <a:lvl4pPr marL="1600200" indent="-228600">
              <a:defRPr sz="2800" b="1">
                <a:solidFill>
                  <a:schemeClr val="bg1"/>
                </a:solidFill>
                <a:latin typeface="微软雅黑" panose="020B0503020204020204" pitchFamily="34" charset="-122"/>
                <a:ea typeface="微软雅黑" panose="020B0503020204020204" pitchFamily="34" charset="-122"/>
              </a:defRPr>
            </a:lvl4pPr>
            <a:lvl5pPr marL="2057400" indent="-228600">
              <a:defRPr sz="2800" b="1">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a:lstStyle>
          <a:p>
            <a:fld id="{A5DB6EB8-30BC-4727-9399-77F15E4E2531}" type="slidenum">
              <a:rPr lang="en-US" altLang="zh-CN" sz="1200" b="0" smtClean="0">
                <a:solidFill>
                  <a:schemeClr val="tx1"/>
                </a:solidFill>
                <a:latin typeface="Arial" panose="020B0604020202020204" pitchFamily="34" charset="0"/>
                <a:ea typeface="宋体" panose="02010600030101010101" pitchFamily="2" charset="-122"/>
              </a:rPr>
              <a:pPr/>
              <a:t>14</a:t>
            </a:fld>
            <a:endParaRPr lang="zh-CN" altLang="zh-CN" sz="1200" b="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kern="100" dirty="0">
                <a:latin typeface="Times New Roman" panose="02020603050405020304" pitchFamily="18" charset="0"/>
                <a:ea typeface="仿宋_GB2312" panose="02010609030101010101" pitchFamily="49" charset="-122"/>
                <a:cs typeface="仿宋_GB2312" panose="02010609030101010101" pitchFamily="49" charset="-122"/>
              </a:rPr>
              <a:t>地球所、</a:t>
            </a:r>
            <a:r>
              <a:rPr lang="zh-CN" altLang="zh-CN" kern="100" dirty="0">
                <a:latin typeface="Times New Roman" panose="02020603050405020304" pitchFamily="18" charset="0"/>
                <a:ea typeface="仿宋_GB2312" panose="02010609030101010101" pitchFamily="49" charset="-122"/>
                <a:cs typeface="仿宋_GB2312" panose="02010609030101010101" pitchFamily="49" charset="-122"/>
              </a:rPr>
              <a:t>山西局、台网中心、辽宁局、安徽局、二测中心、预测所、江苏局、内蒙局、河南局、江西局、甘肃局、一测中心、上海局、新疆局、天津局</a:t>
            </a:r>
            <a:r>
              <a:rPr lang="zh-CN" altLang="en-US" kern="100" dirty="0">
                <a:latin typeface="Times New Roman" panose="02020603050405020304" pitchFamily="18" charset="0"/>
                <a:ea typeface="仿宋_GB2312" panose="02010609030101010101" pitchFamily="49" charset="-122"/>
                <a:cs typeface="仿宋_GB2312" panose="02010609030101010101" pitchFamily="49" charset="-122"/>
              </a:rPr>
              <a:t>（</a:t>
            </a:r>
            <a:r>
              <a:rPr lang="en-US" altLang="zh-CN" kern="100" dirty="0">
                <a:latin typeface="Times New Roman" panose="02020603050405020304" pitchFamily="18" charset="0"/>
                <a:ea typeface="仿宋_GB2312" panose="02010609030101010101" pitchFamily="49" charset="-122"/>
                <a:cs typeface="仿宋_GB2312" panose="02010609030101010101" pitchFamily="49" charset="-122"/>
              </a:rPr>
              <a:t>16</a:t>
            </a:r>
            <a:r>
              <a:rPr lang="zh-CN" altLang="en-US" kern="100" dirty="0">
                <a:latin typeface="Times New Roman" panose="02020603050405020304" pitchFamily="18" charset="0"/>
                <a:ea typeface="仿宋_GB2312" panose="02010609030101010101" pitchFamily="49" charset="-122"/>
                <a:cs typeface="仿宋_GB2312" panose="02010609030101010101" pitchFamily="49" charset="-122"/>
              </a:rPr>
              <a:t>家单位参与，</a:t>
            </a:r>
            <a:r>
              <a:rPr lang="en-US" altLang="zh-CN" kern="100" dirty="0">
                <a:latin typeface="Times New Roman" panose="02020603050405020304" pitchFamily="18" charset="0"/>
                <a:ea typeface="仿宋_GB2312" panose="02010609030101010101" pitchFamily="49" charset="-122"/>
                <a:cs typeface="仿宋_GB2312" panose="02010609030101010101" pitchFamily="49" charset="-122"/>
              </a:rPr>
              <a:t>2</a:t>
            </a:r>
            <a:r>
              <a:rPr lang="zh-CN" altLang="en-US" kern="100" dirty="0">
                <a:latin typeface="Times New Roman" panose="02020603050405020304" pitchFamily="18" charset="0"/>
                <a:ea typeface="仿宋_GB2312" panose="02010609030101010101" pitchFamily="49" charset="-122"/>
                <a:cs typeface="仿宋_GB2312" panose="02010609030101010101" pitchFamily="49" charset="-122"/>
              </a:rPr>
              <a:t>个研究所，</a:t>
            </a:r>
            <a:r>
              <a:rPr lang="en-US" altLang="zh-CN" kern="100" dirty="0">
                <a:latin typeface="Times New Roman" panose="02020603050405020304" pitchFamily="18" charset="0"/>
                <a:ea typeface="仿宋_GB2312" panose="02010609030101010101" pitchFamily="49" charset="-122"/>
                <a:cs typeface="仿宋_GB2312" panose="02010609030101010101" pitchFamily="49" charset="-122"/>
              </a:rPr>
              <a:t>3</a:t>
            </a:r>
            <a:r>
              <a:rPr lang="zh-CN" altLang="en-US" kern="100" dirty="0">
                <a:latin typeface="Times New Roman" panose="02020603050405020304" pitchFamily="18" charset="0"/>
                <a:ea typeface="仿宋_GB2312" panose="02010609030101010101" pitchFamily="49" charset="-122"/>
                <a:cs typeface="仿宋_GB2312" panose="02010609030101010101" pitchFamily="49" charset="-122"/>
              </a:rPr>
              <a:t>个中心，</a:t>
            </a:r>
            <a:r>
              <a:rPr lang="en-US" altLang="zh-CN" kern="100" dirty="0">
                <a:latin typeface="Times New Roman" panose="02020603050405020304" pitchFamily="18" charset="0"/>
                <a:ea typeface="仿宋_GB2312" panose="02010609030101010101" pitchFamily="49" charset="-122"/>
                <a:cs typeface="仿宋_GB2312" panose="02010609030101010101" pitchFamily="49" charset="-122"/>
              </a:rPr>
              <a:t>11</a:t>
            </a:r>
            <a:r>
              <a:rPr lang="zh-CN" altLang="en-US" kern="100" dirty="0">
                <a:latin typeface="Times New Roman" panose="02020603050405020304" pitchFamily="18" charset="0"/>
                <a:ea typeface="仿宋_GB2312" panose="02010609030101010101" pitchFamily="49" charset="-122"/>
                <a:cs typeface="仿宋_GB2312" panose="02010609030101010101" pitchFamily="49" charset="-122"/>
              </a:rPr>
              <a:t>家省局）</a:t>
            </a:r>
            <a:endParaRPr lang="zh-CN" altLang="en-US" dirty="0"/>
          </a:p>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728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D18B56EA-E28F-4F92-9F16-7A6F2501B303}" type="datetime8">
              <a:rPr lang="en-US" smtClean="0">
                <a:solidFill>
                  <a:prstClr val="black"/>
                </a:solidFill>
                <a:latin typeface="Segoe UI" pitchFamily="34" charset="0"/>
              </a:rPr>
              <a:pPr>
                <a:defRPr/>
              </a:pPr>
              <a:t>2/3/2019 10:36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latin typeface="Segoe UI" pitchFamily="34" charset="0"/>
              </a:rPr>
              <a:pPr>
                <a:defRPr/>
              </a:pPr>
              <a:t>24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27921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40" t="10375" r="11903" b="15815"/>
          <a:stretch/>
        </p:blipFill>
        <p:spPr>
          <a:xfrm>
            <a:off x="0" y="0"/>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invGray">
          <a:xfrm>
            <a:off x="0" y="0"/>
            <a:ext cx="12435840" cy="6995160"/>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37126"/>
            <a:ext cx="6402388" cy="1807811"/>
          </a:xfrm>
          <a:noFill/>
        </p:spPr>
        <p:txBody>
          <a:bodyPr lIns="146304" tIns="91440" rIns="146304" bIns="91440" anchor="t" anchorCtr="0"/>
          <a:lstStyle>
            <a:lvl1pPr>
              <a:defRPr sz="5400" spc="-100" baseline="0">
                <a:gradFill>
                  <a:gsLst>
                    <a:gs pos="84066">
                      <a:srgbClr val="FFFFFF"/>
                    </a:gs>
                    <a:gs pos="5757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4463"/>
            <a:ext cx="6402388" cy="1710429"/>
          </a:xfrm>
        </p:spPr>
        <p:txBody>
          <a:bodyPr tIns="109728" bIns="109728">
            <a:noAutofit/>
          </a:bodyPr>
          <a:lstStyle>
            <a:lvl1pPr marL="0" indent="0">
              <a:spcBef>
                <a:spcPts val="0"/>
              </a:spcBef>
              <a:buNone/>
              <a:defRPr sz="2400" baseline="0">
                <a:gradFill>
                  <a:gsLst>
                    <a:gs pos="84066">
                      <a:srgbClr val="FFFFFF"/>
                    </a:gs>
                    <a:gs pos="57576">
                      <a:srgbClr val="FFFFFF"/>
                    </a:gs>
                  </a:gsLst>
                  <a:lin ang="5400000" scaled="0"/>
                </a:gradFill>
                <a:latin typeface="+mn-lt"/>
              </a:defRPr>
            </a:lvl1pPr>
          </a:lstStyle>
          <a:p>
            <a:pPr lvl="0"/>
            <a:r>
              <a:rPr lang="en-US" dirty="0"/>
              <a:t>Presenter | Date</a:t>
            </a:r>
          </a:p>
        </p:txBody>
      </p:sp>
      <p:pic>
        <p:nvPicPr>
          <p:cNvPr id="8" name="Picture 7"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White">
          <a:xfrm>
            <a:off x="457580" y="6243964"/>
            <a:ext cx="1280160" cy="273038"/>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199540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670051"/>
            <a:ext cx="11887200" cy="2025170"/>
          </a:xfrm>
        </p:spPr>
        <p:txBody>
          <a:bodyPr/>
          <a:lstStyle>
            <a:lvl1pPr marL="0" indent="0">
              <a:buNone/>
              <a:defRPr>
                <a:gradFill>
                  <a:gsLst>
                    <a:gs pos="5556">
                      <a:schemeClr val="bg1"/>
                    </a:gs>
                    <a:gs pos="27000">
                      <a:schemeClr val="bg1"/>
                    </a:gs>
                  </a:gsLst>
                  <a:lin ang="0" scaled="0"/>
                </a:gradFill>
              </a:defRPr>
            </a:lvl1pPr>
            <a:lvl2pPr marL="0" indent="0">
              <a:buFontTx/>
              <a:buNone/>
              <a:defRPr sz="2000">
                <a:gradFill>
                  <a:gsLst>
                    <a:gs pos="5556">
                      <a:schemeClr val="bg1"/>
                    </a:gs>
                    <a:gs pos="27000">
                      <a:schemeClr val="bg1"/>
                    </a:gs>
                  </a:gsLst>
                  <a:lin ang="0" scaled="0"/>
                </a:gradFill>
              </a:defRPr>
            </a:lvl2pPr>
            <a:lvl3pPr marL="228600" indent="0">
              <a:buNone/>
              <a:defRPr>
                <a:gradFill>
                  <a:gsLst>
                    <a:gs pos="5556">
                      <a:schemeClr val="bg1"/>
                    </a:gs>
                    <a:gs pos="27000">
                      <a:schemeClr val="bg1"/>
                    </a:gs>
                  </a:gsLst>
                  <a:lin ang="0" scaled="0"/>
                </a:gradFill>
              </a:defRPr>
            </a:lvl3pPr>
            <a:lvl4pPr marL="457200" indent="0">
              <a:buNone/>
              <a:defRPr>
                <a:gradFill>
                  <a:gsLst>
                    <a:gs pos="5556">
                      <a:schemeClr val="bg1"/>
                    </a:gs>
                    <a:gs pos="27000">
                      <a:schemeClr val="bg1"/>
                    </a:gs>
                  </a:gsLst>
                  <a:lin ang="0" scaled="0"/>
                </a:gradFill>
              </a:defRPr>
            </a:lvl4pPr>
            <a:lvl5pPr marL="685800" indent="0">
              <a:buNone/>
              <a:defRPr>
                <a:gradFill>
                  <a:gsLst>
                    <a:gs pos="5556">
                      <a:schemeClr val="bg1"/>
                    </a:gs>
                    <a:gs pos="27000">
                      <a:schemeClr val="bg1"/>
                    </a:gs>
                  </a:gsLst>
                  <a:lin ang="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83950964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0488489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59289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1824" y="280106"/>
            <a:ext cx="11192828" cy="1165754"/>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21824" y="6369551"/>
            <a:ext cx="2901844" cy="485732"/>
          </a:xfrm>
          <a:prstGeom prst="rect">
            <a:avLst/>
          </a:prstGeom>
        </p:spPr>
        <p:txBody>
          <a:bodyPr/>
          <a:lstStyle>
            <a:lvl1pPr>
              <a:defRPr/>
            </a:lvl1pPr>
          </a:lstStyle>
          <a:p>
            <a:fld id="{6078559E-82A3-4726-9F84-65924252A68A}" type="datetime1">
              <a:rPr lang="zh-CN" altLang="en-US"/>
              <a:pPr/>
              <a:t>2019/2/3</a:t>
            </a:fld>
            <a:endParaRPr lang="zh-CN" altLang="en-US" sz="1378"/>
          </a:p>
        </p:txBody>
      </p:sp>
      <p:sp>
        <p:nvSpPr>
          <p:cNvPr id="4" name="页脚占位符 3"/>
          <p:cNvSpPr>
            <a:spLocks noGrp="1"/>
          </p:cNvSpPr>
          <p:nvPr>
            <p:ph type="ftr" sz="quarter" idx="11"/>
          </p:nvPr>
        </p:nvSpPr>
        <p:spPr>
          <a:xfrm>
            <a:off x="4249129" y="6369551"/>
            <a:ext cx="3938217" cy="485732"/>
          </a:xfrm>
          <a:prstGeom prst="rect">
            <a:avLst/>
          </a:prstGeom>
        </p:spPr>
        <p:txBody>
          <a:bodyPr/>
          <a:lstStyle>
            <a:lvl1pPr>
              <a:defRPr/>
            </a:lvl1pPr>
          </a:lstStyle>
          <a:p>
            <a:endParaRPr lang="zh-CN" altLang="zh-CN"/>
          </a:p>
        </p:txBody>
      </p:sp>
      <p:sp>
        <p:nvSpPr>
          <p:cNvPr id="5" name="灯片编号占位符 4"/>
          <p:cNvSpPr>
            <a:spLocks noGrp="1"/>
          </p:cNvSpPr>
          <p:nvPr>
            <p:ph type="sldNum" sz="quarter" idx="12"/>
          </p:nvPr>
        </p:nvSpPr>
        <p:spPr>
          <a:xfrm>
            <a:off x="8912807" y="6369551"/>
            <a:ext cx="2901844" cy="485732"/>
          </a:xfrm>
          <a:prstGeom prst="rect">
            <a:avLst/>
          </a:prstGeom>
        </p:spPr>
        <p:txBody>
          <a:bodyPr/>
          <a:lstStyle>
            <a:lvl1pPr>
              <a:defRPr/>
            </a:lvl1pPr>
          </a:lstStyle>
          <a:p>
            <a:fld id="{7CC48F0F-0ADA-46E2-885F-F5538A88E76A}" type="slidenum">
              <a:rPr lang="zh-CN" altLang="en-US"/>
              <a:pPr/>
              <a:t>‹#›</a:t>
            </a:fld>
            <a:endParaRPr lang="zh-CN" altLang="en-US" sz="1378"/>
          </a:p>
        </p:txBody>
      </p:sp>
    </p:spTree>
    <p:extLst>
      <p:ext uri="{BB962C8B-B14F-4D97-AF65-F5344CB8AC3E}">
        <p14:creationId xmlns:p14="http://schemas.microsoft.com/office/powerpoint/2010/main" val="12450592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6_Title &amp; 2-color Non-bulleted text">
    <p:spTree>
      <p:nvGrpSpPr>
        <p:cNvPr id="1" name=""/>
        <p:cNvGrpSpPr/>
        <p:nvPr/>
      </p:nvGrpSpPr>
      <p:grpSpPr>
        <a:xfrm>
          <a:off x="0" y="0"/>
          <a:ext cx="0" cy="0"/>
          <a:chOff x="0" y="0"/>
          <a:chExt cx="0" cy="0"/>
        </a:xfrm>
      </p:grpSpPr>
      <p:sp>
        <p:nvSpPr>
          <p:cNvPr id="8" name="Rectangle 7"/>
          <p:cNvSpPr/>
          <p:nvPr userDrawn="1"/>
        </p:nvSpPr>
        <p:spPr bwMode="auto">
          <a:xfrm>
            <a:off x="1" y="0"/>
            <a:ext cx="621665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74320" y="6612890"/>
            <a:ext cx="4197350" cy="371475"/>
          </a:xfrm>
          <a:prstGeom prst="rect">
            <a:avLst/>
          </a:prstGeom>
        </p:spPr>
        <p:txBody>
          <a:bodyPr vert="horz" lIns="182880" tIns="45720" rIns="182880" bIns="45720" rtlCol="0" anchor="ctr"/>
          <a:lstStyle>
            <a:lvl1pPr algn="l">
              <a:defRPr sz="100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354820" y="6612890"/>
            <a:ext cx="2797175" cy="371475"/>
          </a:xfrm>
          <a:prstGeom prst="rect">
            <a:avLst/>
          </a:prstGeom>
        </p:spPr>
        <p:txBody>
          <a:bodyPr vert="horz" lIns="182880" tIns="45720" rIns="182880" bIns="45720" rtlCol="0" anchor="ctr"/>
          <a:lstStyle>
            <a:lvl1pPr algn="r">
              <a:defRPr sz="100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74639" y="749808"/>
            <a:ext cx="5942012" cy="91757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12" name="Text Placeholder 5"/>
          <p:cNvSpPr>
            <a:spLocks noGrp="1"/>
          </p:cNvSpPr>
          <p:nvPr>
            <p:ph type="body" sz="quarter" idx="10"/>
          </p:nvPr>
        </p:nvSpPr>
        <p:spPr>
          <a:xfrm>
            <a:off x="274638" y="1670051"/>
            <a:ext cx="5940831" cy="2579168"/>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600" indent="0">
              <a:buNone/>
              <a:defRPr>
                <a:gradFill>
                  <a:gsLst>
                    <a:gs pos="1250">
                      <a:schemeClr val="bg1"/>
                    </a:gs>
                    <a:gs pos="100000">
                      <a:schemeClr val="bg1"/>
                    </a:gs>
                  </a:gsLst>
                  <a:lin ang="5400000" scaled="0"/>
                </a:gradFill>
              </a:defRPr>
            </a:lvl3pPr>
            <a:lvl4pPr marL="457200" indent="0">
              <a:buNone/>
              <a:defRPr>
                <a:gradFill>
                  <a:gsLst>
                    <a:gs pos="1250">
                      <a:schemeClr val="bg1"/>
                    </a:gs>
                    <a:gs pos="100000">
                      <a:schemeClr val="bg1"/>
                    </a:gs>
                  </a:gsLst>
                  <a:lin ang="5400000" scaled="0"/>
                </a:gradFill>
              </a:defRPr>
            </a:lvl4pPr>
            <a:lvl5pPr marL="685800" indent="0">
              <a:buNone/>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0" baseline="0" dirty="0" smtClean="0">
                <a:gradFill>
                  <a:gsLst>
                    <a:gs pos="5556">
                      <a:schemeClr val="bg1"/>
                    </a:gs>
                    <a:gs pos="100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169098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3BAF9-70AB-4DD1-AAD3-6798C6D805BC}"/>
              </a:ext>
            </a:extLst>
          </p:cNvPr>
          <p:cNvSpPr>
            <a:spLocks noGrp="1"/>
          </p:cNvSpPr>
          <p:nvPr>
            <p:ph type="ctrTitle"/>
          </p:nvPr>
        </p:nvSpPr>
        <p:spPr>
          <a:xfrm>
            <a:off x="1554560" y="1144706"/>
            <a:ext cx="9327356" cy="2435131"/>
          </a:xfrm>
        </p:spPr>
        <p:txBody>
          <a:bodyPr anchor="b"/>
          <a:lstStyle>
            <a:lvl1pPr algn="ctr">
              <a:defRPr sz="6119"/>
            </a:lvl1pPr>
          </a:lstStyle>
          <a:p>
            <a:r>
              <a:rPr lang="zh-CN" altLang="en-US"/>
              <a:t>单击此处编辑母版标题样式</a:t>
            </a:r>
          </a:p>
        </p:txBody>
      </p:sp>
      <p:sp>
        <p:nvSpPr>
          <p:cNvPr id="3" name="副标题 2">
            <a:extLst>
              <a:ext uri="{FF2B5EF4-FFF2-40B4-BE49-F238E27FC236}">
                <a16:creationId xmlns:a16="http://schemas.microsoft.com/office/drawing/2014/main" id="{7D3F89C5-5431-4272-A307-71EAD3D82987}"/>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zh-CN" altLang="en-US"/>
              <a:t>单击此处编辑母版副标题样式</a:t>
            </a:r>
          </a:p>
        </p:txBody>
      </p:sp>
      <p:sp>
        <p:nvSpPr>
          <p:cNvPr id="4" name="日期占位符 3">
            <a:extLst>
              <a:ext uri="{FF2B5EF4-FFF2-40B4-BE49-F238E27FC236}">
                <a16:creationId xmlns:a16="http://schemas.microsoft.com/office/drawing/2014/main" id="{E347A337-F4CC-44E8-9854-F0BEC1B4B7A4}"/>
              </a:ext>
            </a:extLst>
          </p:cNvPr>
          <p:cNvSpPr>
            <a:spLocks noGrp="1"/>
          </p:cNvSpPr>
          <p:nvPr>
            <p:ph type="dt" sz="half" idx="10"/>
          </p:nvPr>
        </p:nvSpPr>
        <p:spPr/>
        <p:txBody>
          <a:bodyPr/>
          <a:lstStyle/>
          <a:p>
            <a:fld id="{AE85C69C-A92F-40FD-BE6B-9AD7F8793F33}" type="datetimeFigureOut">
              <a:rPr lang="zh-CN" altLang="en-US" smtClean="0"/>
              <a:t>2019/2/3</a:t>
            </a:fld>
            <a:endParaRPr lang="zh-CN" altLang="en-US"/>
          </a:p>
        </p:txBody>
      </p:sp>
      <p:sp>
        <p:nvSpPr>
          <p:cNvPr id="5" name="页脚占位符 4">
            <a:extLst>
              <a:ext uri="{FF2B5EF4-FFF2-40B4-BE49-F238E27FC236}">
                <a16:creationId xmlns:a16="http://schemas.microsoft.com/office/drawing/2014/main" id="{DEC07061-18A0-4138-9FE5-2631C29C6D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7272AA-9E25-4CCC-B8EA-207880A30448}"/>
              </a:ext>
            </a:extLst>
          </p:cNvPr>
          <p:cNvSpPr>
            <a:spLocks noGrp="1"/>
          </p:cNvSpPr>
          <p:nvPr>
            <p:ph type="sldNum" sz="quarter" idx="12"/>
          </p:nvPr>
        </p:nvSpPr>
        <p:spPr/>
        <p:txBody>
          <a:body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41186039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D55DC-FED3-44F4-BD73-CF19DAA494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E681CE-DAF5-44D6-AA45-49C2B103FEC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832B1E-894E-48E3-B5CD-FADB3B5196B0}"/>
              </a:ext>
            </a:extLst>
          </p:cNvPr>
          <p:cNvSpPr>
            <a:spLocks noGrp="1"/>
          </p:cNvSpPr>
          <p:nvPr>
            <p:ph type="dt" sz="half" idx="10"/>
          </p:nvPr>
        </p:nvSpPr>
        <p:spPr/>
        <p:txBody>
          <a:bodyPr/>
          <a:lstStyle/>
          <a:p>
            <a:fld id="{AE85C69C-A92F-40FD-BE6B-9AD7F8793F33}" type="datetimeFigureOut">
              <a:rPr lang="zh-CN" altLang="en-US" smtClean="0"/>
              <a:t>2019/2/3</a:t>
            </a:fld>
            <a:endParaRPr lang="zh-CN" altLang="en-US"/>
          </a:p>
        </p:txBody>
      </p:sp>
      <p:sp>
        <p:nvSpPr>
          <p:cNvPr id="5" name="页脚占位符 4">
            <a:extLst>
              <a:ext uri="{FF2B5EF4-FFF2-40B4-BE49-F238E27FC236}">
                <a16:creationId xmlns:a16="http://schemas.microsoft.com/office/drawing/2014/main" id="{638D7FB0-5B4D-45CE-AD66-F3522DA120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EBD867-9686-4954-AA50-AC951BAAAF07}"/>
              </a:ext>
            </a:extLst>
          </p:cNvPr>
          <p:cNvSpPr>
            <a:spLocks noGrp="1"/>
          </p:cNvSpPr>
          <p:nvPr>
            <p:ph type="sldNum" sz="quarter" idx="12"/>
          </p:nvPr>
        </p:nvSpPr>
        <p:spPr/>
        <p:txBody>
          <a:body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22338836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FA14D-BD58-4274-8319-616416B1B286}"/>
              </a:ext>
            </a:extLst>
          </p:cNvPr>
          <p:cNvSpPr>
            <a:spLocks noGrp="1"/>
          </p:cNvSpPr>
          <p:nvPr>
            <p:ph type="title"/>
          </p:nvPr>
        </p:nvSpPr>
        <p:spPr>
          <a:xfrm>
            <a:off x="848530" y="1743775"/>
            <a:ext cx="10726460" cy="2909528"/>
          </a:xfrm>
        </p:spPr>
        <p:txBody>
          <a:bodyPr anchor="b"/>
          <a:lstStyle>
            <a:lvl1pPr>
              <a:defRPr sz="6119"/>
            </a:lvl1pPr>
          </a:lstStyle>
          <a:p>
            <a:r>
              <a:rPr lang="zh-CN" altLang="en-US"/>
              <a:t>单击此处编辑母版标题样式</a:t>
            </a:r>
          </a:p>
        </p:txBody>
      </p:sp>
      <p:sp>
        <p:nvSpPr>
          <p:cNvPr id="3" name="文本占位符 2">
            <a:extLst>
              <a:ext uri="{FF2B5EF4-FFF2-40B4-BE49-F238E27FC236}">
                <a16:creationId xmlns:a16="http://schemas.microsoft.com/office/drawing/2014/main" id="{0159364D-CCC6-4BB2-AA8C-4CA42825480C}"/>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4F00163-AD6B-48D1-B1E2-20748C4414D0}"/>
              </a:ext>
            </a:extLst>
          </p:cNvPr>
          <p:cNvSpPr>
            <a:spLocks noGrp="1"/>
          </p:cNvSpPr>
          <p:nvPr>
            <p:ph type="dt" sz="half" idx="10"/>
          </p:nvPr>
        </p:nvSpPr>
        <p:spPr/>
        <p:txBody>
          <a:bodyPr/>
          <a:lstStyle/>
          <a:p>
            <a:fld id="{AE85C69C-A92F-40FD-BE6B-9AD7F8793F33}" type="datetimeFigureOut">
              <a:rPr lang="zh-CN" altLang="en-US" smtClean="0"/>
              <a:t>2019/2/3</a:t>
            </a:fld>
            <a:endParaRPr lang="zh-CN" altLang="en-US"/>
          </a:p>
        </p:txBody>
      </p:sp>
      <p:sp>
        <p:nvSpPr>
          <p:cNvPr id="5" name="页脚占位符 4">
            <a:extLst>
              <a:ext uri="{FF2B5EF4-FFF2-40B4-BE49-F238E27FC236}">
                <a16:creationId xmlns:a16="http://schemas.microsoft.com/office/drawing/2014/main" id="{7184764B-82CC-479E-BC8A-C121B95A8F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DF76D5-67C6-45AC-819B-F55A544FED23}"/>
              </a:ext>
            </a:extLst>
          </p:cNvPr>
          <p:cNvSpPr>
            <a:spLocks noGrp="1"/>
          </p:cNvSpPr>
          <p:nvPr>
            <p:ph type="sldNum" sz="quarter" idx="12"/>
          </p:nvPr>
        </p:nvSpPr>
        <p:spPr/>
        <p:txBody>
          <a:body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4902098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012D2-BAFA-4052-AE60-37EAD373DD4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8C838B-23CC-40A0-BCE2-64247C3428F0}"/>
              </a:ext>
            </a:extLst>
          </p:cNvPr>
          <p:cNvSpPr>
            <a:spLocks noGrp="1"/>
          </p:cNvSpPr>
          <p:nvPr>
            <p:ph sz="half" idx="1"/>
          </p:nvPr>
        </p:nvSpPr>
        <p:spPr>
          <a:xfrm>
            <a:off x="855008" y="1861968"/>
            <a:ext cx="5285502" cy="44379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DEF2418-6207-4A4B-BAE2-E65805359C89}"/>
              </a:ext>
            </a:extLst>
          </p:cNvPr>
          <p:cNvSpPr>
            <a:spLocks noGrp="1"/>
          </p:cNvSpPr>
          <p:nvPr>
            <p:ph sz="half" idx="2"/>
          </p:nvPr>
        </p:nvSpPr>
        <p:spPr>
          <a:xfrm>
            <a:off x="6295965" y="1861968"/>
            <a:ext cx="5285502" cy="44379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8A0C62-39AB-4838-8F49-98694214D2B8}"/>
              </a:ext>
            </a:extLst>
          </p:cNvPr>
          <p:cNvSpPr>
            <a:spLocks noGrp="1"/>
          </p:cNvSpPr>
          <p:nvPr>
            <p:ph type="dt" sz="half" idx="10"/>
          </p:nvPr>
        </p:nvSpPr>
        <p:spPr/>
        <p:txBody>
          <a:bodyPr/>
          <a:lstStyle/>
          <a:p>
            <a:fld id="{AE85C69C-A92F-40FD-BE6B-9AD7F8793F33}" type="datetimeFigureOut">
              <a:rPr lang="zh-CN" altLang="en-US" smtClean="0"/>
              <a:t>2019/2/3</a:t>
            </a:fld>
            <a:endParaRPr lang="zh-CN" altLang="en-US"/>
          </a:p>
        </p:txBody>
      </p:sp>
      <p:sp>
        <p:nvSpPr>
          <p:cNvPr id="6" name="页脚占位符 5">
            <a:extLst>
              <a:ext uri="{FF2B5EF4-FFF2-40B4-BE49-F238E27FC236}">
                <a16:creationId xmlns:a16="http://schemas.microsoft.com/office/drawing/2014/main" id="{94FFCC12-7DED-490A-8AAF-D0C0ACDCAE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0D3287-8D15-4D7D-AD8C-C83D67C6DD71}"/>
              </a:ext>
            </a:extLst>
          </p:cNvPr>
          <p:cNvSpPr>
            <a:spLocks noGrp="1"/>
          </p:cNvSpPr>
          <p:nvPr>
            <p:ph type="sldNum" sz="quarter" idx="12"/>
          </p:nvPr>
        </p:nvSpPr>
        <p:spPr/>
        <p:txBody>
          <a:body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7185251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AF2DC-6E91-4199-BB20-45B74A5E462D}"/>
              </a:ext>
            </a:extLst>
          </p:cNvPr>
          <p:cNvSpPr>
            <a:spLocks noGrp="1"/>
          </p:cNvSpPr>
          <p:nvPr>
            <p:ph type="title"/>
          </p:nvPr>
        </p:nvSpPr>
        <p:spPr>
          <a:xfrm>
            <a:off x="856627" y="372394"/>
            <a:ext cx="10726460" cy="135195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B4012F-A5F5-4BCF-B275-EB7A47A2D63E}"/>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zh-CN" altLang="en-US"/>
              <a:t>编辑母版文本样式</a:t>
            </a:r>
          </a:p>
        </p:txBody>
      </p:sp>
      <p:sp>
        <p:nvSpPr>
          <p:cNvPr id="4" name="内容占位符 3">
            <a:extLst>
              <a:ext uri="{FF2B5EF4-FFF2-40B4-BE49-F238E27FC236}">
                <a16:creationId xmlns:a16="http://schemas.microsoft.com/office/drawing/2014/main" id="{692F4C81-E433-4A93-82B8-B39AD0CE374D}"/>
              </a:ext>
            </a:extLst>
          </p:cNvPr>
          <p:cNvSpPr>
            <a:spLocks noGrp="1"/>
          </p:cNvSpPr>
          <p:nvPr>
            <p:ph sz="half" idx="2"/>
          </p:nvPr>
        </p:nvSpPr>
        <p:spPr>
          <a:xfrm>
            <a:off x="856628" y="2554944"/>
            <a:ext cx="5261211" cy="37579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DE5DB78-3ED3-443D-A752-5368FFA23726}"/>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zh-CN" altLang="en-US"/>
              <a:t>编辑母版文本样式</a:t>
            </a:r>
          </a:p>
        </p:txBody>
      </p:sp>
      <p:sp>
        <p:nvSpPr>
          <p:cNvPr id="6" name="内容占位符 5">
            <a:extLst>
              <a:ext uri="{FF2B5EF4-FFF2-40B4-BE49-F238E27FC236}">
                <a16:creationId xmlns:a16="http://schemas.microsoft.com/office/drawing/2014/main" id="{B0F7E12B-6297-4685-842C-7DFC7FED2E29}"/>
              </a:ext>
            </a:extLst>
          </p:cNvPr>
          <p:cNvSpPr>
            <a:spLocks noGrp="1"/>
          </p:cNvSpPr>
          <p:nvPr>
            <p:ph sz="quarter" idx="4"/>
          </p:nvPr>
        </p:nvSpPr>
        <p:spPr>
          <a:xfrm>
            <a:off x="6295965" y="2554944"/>
            <a:ext cx="5287122" cy="37579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D9B53CB-91E9-426F-8791-1F8DCB409B7A}"/>
              </a:ext>
            </a:extLst>
          </p:cNvPr>
          <p:cNvSpPr>
            <a:spLocks noGrp="1"/>
          </p:cNvSpPr>
          <p:nvPr>
            <p:ph type="dt" sz="half" idx="10"/>
          </p:nvPr>
        </p:nvSpPr>
        <p:spPr/>
        <p:txBody>
          <a:bodyPr/>
          <a:lstStyle/>
          <a:p>
            <a:fld id="{AE85C69C-A92F-40FD-BE6B-9AD7F8793F33}" type="datetimeFigureOut">
              <a:rPr lang="zh-CN" altLang="en-US" smtClean="0"/>
              <a:t>2019/2/3</a:t>
            </a:fld>
            <a:endParaRPr lang="zh-CN" altLang="en-US"/>
          </a:p>
        </p:txBody>
      </p:sp>
      <p:sp>
        <p:nvSpPr>
          <p:cNvPr id="8" name="页脚占位符 7">
            <a:extLst>
              <a:ext uri="{FF2B5EF4-FFF2-40B4-BE49-F238E27FC236}">
                <a16:creationId xmlns:a16="http://schemas.microsoft.com/office/drawing/2014/main" id="{A8536450-EEAD-4040-AB02-D7F4F45A02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37982D-B387-429E-9003-0BA0AFA57C39}"/>
              </a:ext>
            </a:extLst>
          </p:cNvPr>
          <p:cNvSpPr>
            <a:spLocks noGrp="1"/>
          </p:cNvSpPr>
          <p:nvPr>
            <p:ph type="sldNum" sz="quarter" idx="12"/>
          </p:nvPr>
        </p:nvSpPr>
        <p:spPr/>
        <p:txBody>
          <a:body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34872738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E46EF-0301-4D35-B826-394ED4EFFCF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4906AAF-7CD0-41BF-B368-87CB5E263833}"/>
              </a:ext>
            </a:extLst>
          </p:cNvPr>
          <p:cNvSpPr>
            <a:spLocks noGrp="1"/>
          </p:cNvSpPr>
          <p:nvPr>
            <p:ph type="dt" sz="half" idx="10"/>
          </p:nvPr>
        </p:nvSpPr>
        <p:spPr/>
        <p:txBody>
          <a:bodyPr/>
          <a:lstStyle/>
          <a:p>
            <a:fld id="{AE85C69C-A92F-40FD-BE6B-9AD7F8793F33}" type="datetimeFigureOut">
              <a:rPr lang="zh-CN" altLang="en-US" smtClean="0"/>
              <a:t>2019/2/3</a:t>
            </a:fld>
            <a:endParaRPr lang="zh-CN" altLang="en-US"/>
          </a:p>
        </p:txBody>
      </p:sp>
      <p:sp>
        <p:nvSpPr>
          <p:cNvPr id="4" name="页脚占位符 3">
            <a:extLst>
              <a:ext uri="{FF2B5EF4-FFF2-40B4-BE49-F238E27FC236}">
                <a16:creationId xmlns:a16="http://schemas.microsoft.com/office/drawing/2014/main" id="{21B467EF-C708-4970-A685-A126BF5EAA2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3BC76B0-0F5A-489F-9A1A-195DF82AAEBA}"/>
              </a:ext>
            </a:extLst>
          </p:cNvPr>
          <p:cNvSpPr>
            <a:spLocks noGrp="1"/>
          </p:cNvSpPr>
          <p:nvPr>
            <p:ph type="sldNum" sz="quarter" idx="12"/>
          </p:nvPr>
        </p:nvSpPr>
        <p:spPr/>
        <p:txBody>
          <a:body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3204302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74638" y="1877435"/>
            <a:ext cx="4572000"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10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849814" y="1877435"/>
            <a:ext cx="4568824"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10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8"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76334086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C734FC-FCD5-4EA3-8AE9-0A2FCFD88EB6}"/>
              </a:ext>
            </a:extLst>
          </p:cNvPr>
          <p:cNvSpPr>
            <a:spLocks noGrp="1"/>
          </p:cNvSpPr>
          <p:nvPr>
            <p:ph type="dt" sz="half" idx="10"/>
          </p:nvPr>
        </p:nvSpPr>
        <p:spPr/>
        <p:txBody>
          <a:bodyPr/>
          <a:lstStyle/>
          <a:p>
            <a:fld id="{AE85C69C-A92F-40FD-BE6B-9AD7F8793F33}" type="datetimeFigureOut">
              <a:rPr lang="zh-CN" altLang="en-US" smtClean="0"/>
              <a:t>2019/2/3</a:t>
            </a:fld>
            <a:endParaRPr lang="zh-CN" altLang="en-US"/>
          </a:p>
        </p:txBody>
      </p:sp>
      <p:sp>
        <p:nvSpPr>
          <p:cNvPr id="3" name="页脚占位符 2">
            <a:extLst>
              <a:ext uri="{FF2B5EF4-FFF2-40B4-BE49-F238E27FC236}">
                <a16:creationId xmlns:a16="http://schemas.microsoft.com/office/drawing/2014/main" id="{21234DDE-8BDD-4280-BABB-32959555EA0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CFBDB96-E142-4C06-BDB2-B45B1E918311}"/>
              </a:ext>
            </a:extLst>
          </p:cNvPr>
          <p:cNvSpPr>
            <a:spLocks noGrp="1"/>
          </p:cNvSpPr>
          <p:nvPr>
            <p:ph type="sldNum" sz="quarter" idx="12"/>
          </p:nvPr>
        </p:nvSpPr>
        <p:spPr/>
        <p:txBody>
          <a:body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269781023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48359-61C1-43C9-9570-FA234B28CB07}"/>
              </a:ext>
            </a:extLst>
          </p:cNvPr>
          <p:cNvSpPr>
            <a:spLocks noGrp="1"/>
          </p:cNvSpPr>
          <p:nvPr>
            <p:ph type="title"/>
          </p:nvPr>
        </p:nvSpPr>
        <p:spPr>
          <a:xfrm>
            <a:off x="856628" y="466302"/>
            <a:ext cx="4011087" cy="1632056"/>
          </a:xfrm>
        </p:spPr>
        <p:txBody>
          <a:bodyPr anchor="b"/>
          <a:lstStyle>
            <a:lvl1pPr>
              <a:defRPr sz="3264"/>
            </a:lvl1pPr>
          </a:lstStyle>
          <a:p>
            <a:r>
              <a:rPr lang="zh-CN" altLang="en-US"/>
              <a:t>单击此处编辑母版标题样式</a:t>
            </a:r>
          </a:p>
        </p:txBody>
      </p:sp>
      <p:sp>
        <p:nvSpPr>
          <p:cNvPr id="3" name="内容占位符 2">
            <a:extLst>
              <a:ext uri="{FF2B5EF4-FFF2-40B4-BE49-F238E27FC236}">
                <a16:creationId xmlns:a16="http://schemas.microsoft.com/office/drawing/2014/main" id="{0D9A9AAE-32AD-4FAE-B83B-C2D86A16BA5E}"/>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79D55D1-1BC2-4B98-88A6-3440BCFA28E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zh-CN" altLang="en-US"/>
              <a:t>编辑母版文本样式</a:t>
            </a:r>
          </a:p>
        </p:txBody>
      </p:sp>
      <p:sp>
        <p:nvSpPr>
          <p:cNvPr id="5" name="日期占位符 4">
            <a:extLst>
              <a:ext uri="{FF2B5EF4-FFF2-40B4-BE49-F238E27FC236}">
                <a16:creationId xmlns:a16="http://schemas.microsoft.com/office/drawing/2014/main" id="{0D34A16E-65F8-45B1-909A-3C0168211F8F}"/>
              </a:ext>
            </a:extLst>
          </p:cNvPr>
          <p:cNvSpPr>
            <a:spLocks noGrp="1"/>
          </p:cNvSpPr>
          <p:nvPr>
            <p:ph type="dt" sz="half" idx="10"/>
          </p:nvPr>
        </p:nvSpPr>
        <p:spPr/>
        <p:txBody>
          <a:bodyPr/>
          <a:lstStyle/>
          <a:p>
            <a:fld id="{AE85C69C-A92F-40FD-BE6B-9AD7F8793F33}" type="datetimeFigureOut">
              <a:rPr lang="zh-CN" altLang="en-US" smtClean="0"/>
              <a:t>2019/2/3</a:t>
            </a:fld>
            <a:endParaRPr lang="zh-CN" altLang="en-US"/>
          </a:p>
        </p:txBody>
      </p:sp>
      <p:sp>
        <p:nvSpPr>
          <p:cNvPr id="6" name="页脚占位符 5">
            <a:extLst>
              <a:ext uri="{FF2B5EF4-FFF2-40B4-BE49-F238E27FC236}">
                <a16:creationId xmlns:a16="http://schemas.microsoft.com/office/drawing/2014/main" id="{A7F8B38E-964A-43A6-BDC5-DCE5E0B9B0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6289DC-5B4F-48C5-A957-B1C690F62266}"/>
              </a:ext>
            </a:extLst>
          </p:cNvPr>
          <p:cNvSpPr>
            <a:spLocks noGrp="1"/>
          </p:cNvSpPr>
          <p:nvPr>
            <p:ph type="sldNum" sz="quarter" idx="12"/>
          </p:nvPr>
        </p:nvSpPr>
        <p:spPr/>
        <p:txBody>
          <a:body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9002818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5B55D-F7EE-4882-A647-ACBBE7EE303F}"/>
              </a:ext>
            </a:extLst>
          </p:cNvPr>
          <p:cNvSpPr>
            <a:spLocks noGrp="1"/>
          </p:cNvSpPr>
          <p:nvPr>
            <p:ph type="title"/>
          </p:nvPr>
        </p:nvSpPr>
        <p:spPr>
          <a:xfrm>
            <a:off x="856628" y="466302"/>
            <a:ext cx="4011087" cy="1632056"/>
          </a:xfrm>
        </p:spPr>
        <p:txBody>
          <a:bodyPr anchor="b"/>
          <a:lstStyle>
            <a:lvl1pPr>
              <a:defRPr sz="3264"/>
            </a:lvl1pPr>
          </a:lstStyle>
          <a:p>
            <a:r>
              <a:rPr lang="zh-CN" altLang="en-US"/>
              <a:t>单击此处编辑母版标题样式</a:t>
            </a:r>
          </a:p>
        </p:txBody>
      </p:sp>
      <p:sp>
        <p:nvSpPr>
          <p:cNvPr id="3" name="图片占位符 2">
            <a:extLst>
              <a:ext uri="{FF2B5EF4-FFF2-40B4-BE49-F238E27FC236}">
                <a16:creationId xmlns:a16="http://schemas.microsoft.com/office/drawing/2014/main" id="{A4A21E34-F420-48C6-A833-26ACBA35360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zh-CN" altLang="en-US"/>
          </a:p>
        </p:txBody>
      </p:sp>
      <p:sp>
        <p:nvSpPr>
          <p:cNvPr id="4" name="文本占位符 3">
            <a:extLst>
              <a:ext uri="{FF2B5EF4-FFF2-40B4-BE49-F238E27FC236}">
                <a16:creationId xmlns:a16="http://schemas.microsoft.com/office/drawing/2014/main" id="{11A81DCA-61CD-425F-AF9D-7828B13EEF1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zh-CN" altLang="en-US"/>
              <a:t>编辑母版文本样式</a:t>
            </a:r>
          </a:p>
        </p:txBody>
      </p:sp>
      <p:sp>
        <p:nvSpPr>
          <p:cNvPr id="5" name="日期占位符 4">
            <a:extLst>
              <a:ext uri="{FF2B5EF4-FFF2-40B4-BE49-F238E27FC236}">
                <a16:creationId xmlns:a16="http://schemas.microsoft.com/office/drawing/2014/main" id="{7495D709-1826-4776-AC8A-63C094768CFF}"/>
              </a:ext>
            </a:extLst>
          </p:cNvPr>
          <p:cNvSpPr>
            <a:spLocks noGrp="1"/>
          </p:cNvSpPr>
          <p:nvPr>
            <p:ph type="dt" sz="half" idx="10"/>
          </p:nvPr>
        </p:nvSpPr>
        <p:spPr/>
        <p:txBody>
          <a:bodyPr/>
          <a:lstStyle/>
          <a:p>
            <a:fld id="{AE85C69C-A92F-40FD-BE6B-9AD7F8793F33}" type="datetimeFigureOut">
              <a:rPr lang="zh-CN" altLang="en-US" smtClean="0"/>
              <a:t>2019/2/3</a:t>
            </a:fld>
            <a:endParaRPr lang="zh-CN" altLang="en-US"/>
          </a:p>
        </p:txBody>
      </p:sp>
      <p:sp>
        <p:nvSpPr>
          <p:cNvPr id="6" name="页脚占位符 5">
            <a:extLst>
              <a:ext uri="{FF2B5EF4-FFF2-40B4-BE49-F238E27FC236}">
                <a16:creationId xmlns:a16="http://schemas.microsoft.com/office/drawing/2014/main" id="{CD0E7D7C-F3F6-4C6A-A532-D6098A280D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E41BFB-F538-4C80-9DE4-198D4BF780E9}"/>
              </a:ext>
            </a:extLst>
          </p:cNvPr>
          <p:cNvSpPr>
            <a:spLocks noGrp="1"/>
          </p:cNvSpPr>
          <p:nvPr>
            <p:ph type="sldNum" sz="quarter" idx="12"/>
          </p:nvPr>
        </p:nvSpPr>
        <p:spPr/>
        <p:txBody>
          <a:body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53254152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80AAA3-0AB6-4D0D-AC58-50A975E0F0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DB5F89-F579-4A2A-B20F-9326C9FEF13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59D47B-6C81-4F6B-81E2-C7514FA7EE03}"/>
              </a:ext>
            </a:extLst>
          </p:cNvPr>
          <p:cNvSpPr>
            <a:spLocks noGrp="1"/>
          </p:cNvSpPr>
          <p:nvPr>
            <p:ph type="dt" sz="half" idx="10"/>
          </p:nvPr>
        </p:nvSpPr>
        <p:spPr/>
        <p:txBody>
          <a:bodyPr/>
          <a:lstStyle/>
          <a:p>
            <a:fld id="{AE85C69C-A92F-40FD-BE6B-9AD7F8793F33}" type="datetimeFigureOut">
              <a:rPr lang="zh-CN" altLang="en-US" smtClean="0"/>
              <a:t>2019/2/3</a:t>
            </a:fld>
            <a:endParaRPr lang="zh-CN" altLang="en-US"/>
          </a:p>
        </p:txBody>
      </p:sp>
      <p:sp>
        <p:nvSpPr>
          <p:cNvPr id="5" name="页脚占位符 4">
            <a:extLst>
              <a:ext uri="{FF2B5EF4-FFF2-40B4-BE49-F238E27FC236}">
                <a16:creationId xmlns:a16="http://schemas.microsoft.com/office/drawing/2014/main" id="{DE29C8EA-0C38-433C-A29D-4C58C1CC03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4F1436-0916-4DD3-9DA3-D9CB130991E7}"/>
              </a:ext>
            </a:extLst>
          </p:cNvPr>
          <p:cNvSpPr>
            <a:spLocks noGrp="1"/>
          </p:cNvSpPr>
          <p:nvPr>
            <p:ph type="sldNum" sz="quarter" idx="12"/>
          </p:nvPr>
        </p:nvSpPr>
        <p:spPr/>
        <p:txBody>
          <a:body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36644712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B58879D-4C4E-4CC3-9C0D-82638765B8F4}"/>
              </a:ext>
            </a:extLst>
          </p:cNvPr>
          <p:cNvSpPr>
            <a:spLocks noGrp="1"/>
          </p:cNvSpPr>
          <p:nvPr>
            <p:ph type="title" orient="vert"/>
          </p:nvPr>
        </p:nvSpPr>
        <p:spPr>
          <a:xfrm>
            <a:off x="8899852" y="372394"/>
            <a:ext cx="2681615" cy="592753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E08B9D9-15EE-41F6-B887-71CCA331B2AB}"/>
              </a:ext>
            </a:extLst>
          </p:cNvPr>
          <p:cNvSpPr>
            <a:spLocks noGrp="1"/>
          </p:cNvSpPr>
          <p:nvPr>
            <p:ph type="body" orient="vert" idx="1"/>
          </p:nvPr>
        </p:nvSpPr>
        <p:spPr>
          <a:xfrm>
            <a:off x="855008" y="372394"/>
            <a:ext cx="7889389" cy="59275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C18C56-55D5-4718-AB24-73CF9F1E940E}"/>
              </a:ext>
            </a:extLst>
          </p:cNvPr>
          <p:cNvSpPr>
            <a:spLocks noGrp="1"/>
          </p:cNvSpPr>
          <p:nvPr>
            <p:ph type="dt" sz="half" idx="10"/>
          </p:nvPr>
        </p:nvSpPr>
        <p:spPr/>
        <p:txBody>
          <a:bodyPr/>
          <a:lstStyle/>
          <a:p>
            <a:fld id="{AE85C69C-A92F-40FD-BE6B-9AD7F8793F33}" type="datetimeFigureOut">
              <a:rPr lang="zh-CN" altLang="en-US" smtClean="0"/>
              <a:t>2019/2/3</a:t>
            </a:fld>
            <a:endParaRPr lang="zh-CN" altLang="en-US"/>
          </a:p>
        </p:txBody>
      </p:sp>
      <p:sp>
        <p:nvSpPr>
          <p:cNvPr id="5" name="页脚占位符 4">
            <a:extLst>
              <a:ext uri="{FF2B5EF4-FFF2-40B4-BE49-F238E27FC236}">
                <a16:creationId xmlns:a16="http://schemas.microsoft.com/office/drawing/2014/main" id="{F98D787B-75D7-466F-8CAD-C50ED45811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0247D7-3430-48D2-8A79-B3ED700C50F0}"/>
              </a:ext>
            </a:extLst>
          </p:cNvPr>
          <p:cNvSpPr>
            <a:spLocks noGrp="1"/>
          </p:cNvSpPr>
          <p:nvPr>
            <p:ph type="sldNum" sz="quarter" idx="12"/>
          </p:nvPr>
        </p:nvSpPr>
        <p:spPr/>
        <p:txBody>
          <a:body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151504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1739758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194887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925974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7900693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74638" y="749808"/>
            <a:ext cx="11889564" cy="917575"/>
          </a:xfrm>
        </p:spPr>
        <p:txBody>
          <a:bodyPr/>
          <a:lstStyle/>
          <a:p>
            <a:r>
              <a:rPr lang="en-US" dirty="0"/>
              <a:t>Click to edit Master title style</a:t>
            </a:r>
          </a:p>
        </p:txBody>
      </p:sp>
      <p:sp>
        <p:nvSpPr>
          <p:cNvPr id="4" name="Text Placeholder 3"/>
          <p:cNvSpPr>
            <a:spLocks noGrp="1"/>
          </p:cNvSpPr>
          <p:nvPr>
            <p:ph type="body" sz="quarter" idx="10"/>
          </p:nvPr>
        </p:nvSpPr>
        <p:spPr>
          <a:xfrm>
            <a:off x="274638" y="1673352"/>
            <a:ext cx="5733288"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164825" y="1673352"/>
            <a:ext cx="5997013"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7"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32377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33716646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0119993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7593249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9260" t="21052" r="16640" b="16410"/>
          <a:stretch/>
        </p:blipFill>
        <p:spPr>
          <a:xfrm>
            <a:off x="0" y="0"/>
            <a:ext cx="12435840" cy="6995160"/>
          </a:xfrm>
          <a:prstGeom prst="rect">
            <a:avLst/>
          </a:prstGeom>
        </p:spPr>
      </p:pic>
      <p:sp>
        <p:nvSpPr>
          <p:cNvPr id="10" name="Rectangle 9"/>
          <p:cNvSpPr/>
          <p:nvPr userDrawn="1"/>
        </p:nvSpPr>
        <p:spPr bwMode="gray">
          <a:xfrm>
            <a:off x="0" y="0"/>
            <a:ext cx="12435840" cy="6995160"/>
          </a:xfrm>
          <a:prstGeom prst="rect">
            <a:avLst/>
          </a:pr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34430"/>
            <a:ext cx="6402388" cy="896112"/>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3063240"/>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White">
          <a:xfrm>
            <a:off x="457580" y="6243964"/>
            <a:ext cx="1280160" cy="273038"/>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161221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8789033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3"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484766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a:xfrm>
            <a:off x="0" y="6623050"/>
            <a:ext cx="4197350" cy="371475"/>
          </a:xfrm>
          <a:prstGeom prst="rect">
            <a:avLst/>
          </a:prstGeom>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4"/>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4211700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Footer Placeholder 2"/>
          <p:cNvSpPr>
            <a:spLocks noGrp="1"/>
          </p:cNvSpPr>
          <p:nvPr>
            <p:ph type="ftr" sz="quarter" idx="10"/>
          </p:nvPr>
        </p:nvSpPr>
        <p:spPr>
          <a:xfrm>
            <a:off x="0" y="6623050"/>
            <a:ext cx="4197350" cy="371475"/>
          </a:xfrm>
          <a:prstGeom prst="rect">
            <a:avLst/>
          </a:prstGeom>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35367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accent1"/>
                    </a:gs>
                    <a:gs pos="0">
                      <a:schemeClr val="accent1"/>
                    </a:gs>
                  </a:gsLst>
                  <a:lin ang="5400000" scaled="0"/>
                </a:gradFill>
              </a:defRPr>
            </a:lvl1pPr>
          </a:lstStyle>
          <a:p>
            <a:r>
              <a:rPr lang="en-US" dirty="0"/>
              <a:t>Section title</a:t>
            </a:r>
          </a:p>
        </p:txBody>
      </p:sp>
      <p:sp>
        <p:nvSpPr>
          <p:cNvPr id="3" name="Footer Placeholder 2"/>
          <p:cNvSpPr>
            <a:spLocks noGrp="1"/>
          </p:cNvSpPr>
          <p:nvPr>
            <p:ph type="ftr" sz="quarter" idx="10"/>
          </p:nvPr>
        </p:nvSpPr>
        <p:spPr>
          <a:xfrm>
            <a:off x="0" y="6623050"/>
            <a:ext cx="4197350" cy="371475"/>
          </a:xfrm>
          <a:prstGeom prst="rect">
            <a:avLst/>
          </a:prstGeom>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40427649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a:xfrm>
            <a:off x="0" y="6623050"/>
            <a:ext cx="4197350" cy="371475"/>
          </a:xfrm>
          <a:prstGeom prst="rect">
            <a:avLst/>
          </a:prstGeom>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1916542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a:xfrm>
            <a:off x="0" y="6623050"/>
            <a:ext cx="4197350" cy="371475"/>
          </a:xfrm>
          <a:prstGeom prst="rect">
            <a:avLst/>
          </a:prstGeom>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1334220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11347"/>
            <a:ext cx="11887200" cy="1181862"/>
          </a:xfrm>
          <a:noFill/>
        </p:spPr>
        <p:txBody>
          <a:bodyPr tIns="91440" bIns="91440" anchor="t" anchorCtr="0">
            <a:spAutoFit/>
          </a:bodyPr>
          <a:lstStyle>
            <a:lvl1pPr>
              <a:defRPr sz="7200" b="1" spc="-100" baseline="0">
                <a:gradFill>
                  <a:gsLst>
                    <a:gs pos="100000">
                      <a:schemeClr val="tx1"/>
                    </a:gs>
                    <a:gs pos="0">
                      <a:schemeClr val="tx1"/>
                    </a:gs>
                  </a:gsLst>
                  <a:lin ang="5400000" scaled="0"/>
                </a:gradFill>
                <a:latin typeface="Segoe Pro" panose="020B0502040504020203" pitchFamily="34" charset="0"/>
                <a:cs typeface="Segoe UI Semilight" panose="020B0402040204020203" pitchFamily="34" charset="0"/>
              </a:defRPr>
            </a:lvl1pPr>
          </a:lstStyle>
          <a:p>
            <a:r>
              <a:rPr lang="en-US" dirty="0"/>
              <a:t>Section title</a:t>
            </a:r>
          </a:p>
        </p:txBody>
      </p:sp>
      <p:sp>
        <p:nvSpPr>
          <p:cNvPr id="4" name="Content Placeholder 3"/>
          <p:cNvSpPr>
            <a:spLocks noGrp="1"/>
          </p:cNvSpPr>
          <p:nvPr>
            <p:ph sz="quarter" idx="10"/>
          </p:nvPr>
        </p:nvSpPr>
        <p:spPr>
          <a:xfrm>
            <a:off x="274638" y="2486610"/>
            <a:ext cx="11887200" cy="433965"/>
          </a:xfrm>
        </p:spPr>
        <p:txBody>
          <a:bodyPr lIns="182880" rIns="182880"/>
          <a:lstStyle>
            <a:lvl1pPr marL="0" indent="0" algn="l" defTabSz="914377" rtl="0" eaLnBrk="1" latinLnBrk="0" hangingPunct="1">
              <a:lnSpc>
                <a:spcPct val="90000"/>
              </a:lnSpc>
              <a:buNone/>
              <a:defRPr lang="en-US" sz="1800" kern="1200" spc="-4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p:txBody>
      </p:sp>
      <p:sp>
        <p:nvSpPr>
          <p:cNvPr id="6"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prstClr val="white"/>
                    </a:gs>
                    <a:gs pos="27000">
                      <a:prstClr val="white"/>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74638" y="3520498"/>
            <a:ext cx="4572000"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849814" y="3520498"/>
            <a:ext cx="4568824" cy="837152"/>
          </a:xfrm>
        </p:spPr>
        <p:txBody>
          <a:bodyPr lIns="182880" rIns="182880"/>
          <a:lstStyle>
            <a:lvl1pPr marL="0" indent="0" algn="l" defTabSz="914377" rtl="0" eaLnBrk="1" latinLnBrk="0" hangingPunct="1">
              <a:lnSpc>
                <a:spcPct val="90000"/>
              </a:lnSpc>
              <a:spcBef>
                <a:spcPts val="0"/>
              </a:spcBef>
              <a:spcAft>
                <a:spcPts val="1200"/>
              </a:spcAft>
              <a:buNone/>
              <a:defRPr lang="en-US" sz="1800"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3" name="Footer Placeholder 2"/>
          <p:cNvSpPr>
            <a:spLocks noGrp="1"/>
          </p:cNvSpPr>
          <p:nvPr>
            <p:ph type="ftr" sz="quarter" idx="14"/>
          </p:nvPr>
        </p:nvSpPr>
        <p:spPr>
          <a:xfrm>
            <a:off x="0" y="6623050"/>
            <a:ext cx="4197350" cy="371475"/>
          </a:xfrm>
          <a:prstGeom prst="rect">
            <a:avLst/>
          </a:prstGeom>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8" name="Slide Number Placeholder 7"/>
          <p:cNvSpPr>
            <a:spLocks noGrp="1"/>
          </p:cNvSpPr>
          <p:nvPr>
            <p:ph type="sldNum" sz="quarter" idx="15"/>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862799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b="1" spc="-100" baseline="0">
                <a:gradFill>
                  <a:gsLst>
                    <a:gs pos="100000">
                      <a:schemeClr val="accent1"/>
                    </a:gs>
                    <a:gs pos="0">
                      <a:schemeClr val="accent1"/>
                    </a:gs>
                  </a:gsLst>
                  <a:lin ang="5400000" scaled="0"/>
                </a:gradFill>
                <a:latin typeface="Segoe Pro" panose="020B0502040504020203" pitchFamily="34" charset="0"/>
                <a:cs typeface="Segoe UI Light" panose="020B0502040204020203" pitchFamily="34" charset="0"/>
              </a:defRPr>
            </a:lvl1pPr>
          </a:lstStyle>
          <a:p>
            <a:r>
              <a:rPr lang="en-US" dirty="0"/>
              <a:t>Section title</a:t>
            </a:r>
          </a:p>
        </p:txBody>
      </p:sp>
      <p:sp>
        <p:nvSpPr>
          <p:cNvPr id="4" name="Content Placeholder 3"/>
          <p:cNvSpPr>
            <a:spLocks noGrp="1"/>
          </p:cNvSpPr>
          <p:nvPr>
            <p:ph sz="quarter" idx="10"/>
          </p:nvPr>
        </p:nvSpPr>
        <p:spPr>
          <a:xfrm>
            <a:off x="274638" y="3520498"/>
            <a:ext cx="11887200" cy="433965"/>
          </a:xfrm>
        </p:spPr>
        <p:txBody>
          <a:bodyPr/>
          <a:lstStyle>
            <a:lvl1pPr marL="0" indent="0" algn="l" defTabSz="914377" rtl="0" eaLnBrk="1" latinLnBrk="0" hangingPunct="1">
              <a:lnSpc>
                <a:spcPct val="90000"/>
              </a:lnSpc>
              <a:buNone/>
              <a:defRPr lang="en-US" sz="1800" kern="1200" spc="-40" baseline="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1pPr>
            <a:lvl2pPr marL="0" indent="0" algn="l" defTabSz="914377" rtl="0" eaLnBrk="1" latinLnBrk="0" hangingPunct="1">
              <a:lnSpc>
                <a:spcPct val="90000"/>
              </a:lnSpc>
              <a:buNone/>
              <a:defRPr lang="en-US" sz="1800" kern="1200" spc="-10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2pPr>
            <a:lvl3pPr marL="0" indent="0" algn="l" defTabSz="914377" rtl="0" eaLnBrk="1" latinLnBrk="0" hangingPunct="1">
              <a:lnSpc>
                <a:spcPct val="90000"/>
              </a:lnSpc>
              <a:buNone/>
              <a:defRPr lang="en-US" sz="1800" kern="1200" spc="-10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3pPr>
            <a:lvl4pPr marL="0" indent="0" algn="l" defTabSz="914377" rtl="0" eaLnBrk="1" latinLnBrk="0" hangingPunct="1">
              <a:lnSpc>
                <a:spcPct val="90000"/>
              </a:lnSpc>
              <a:buNone/>
              <a:defRPr lang="en-US" sz="1800" kern="1200" spc="-10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4pPr>
            <a:lvl5pPr marL="0" indent="0" algn="l" defTabSz="914377" rtl="0" eaLnBrk="1" latinLnBrk="0" hangingPunct="1">
              <a:lnSpc>
                <a:spcPct val="90000"/>
              </a:lnSpc>
              <a:buNone/>
              <a:defRPr lang="en-US" sz="1800" kern="1200" spc="-100" dirty="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5pPr>
          </a:lstStyle>
          <a:p>
            <a:pPr lvl="0"/>
            <a:r>
              <a:rPr lang="en-US" dirty="0"/>
              <a:t>Click to edit Master text styles</a:t>
            </a:r>
          </a:p>
        </p:txBody>
      </p:sp>
      <p:sp>
        <p:nvSpPr>
          <p:cNvPr id="5"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6"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2112450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4" name="Title 1"/>
          <p:cNvSpPr>
            <a:spLocks noGrp="1"/>
          </p:cNvSpPr>
          <p:nvPr>
            <p:ph type="title"/>
          </p:nvPr>
        </p:nvSpPr>
        <p:spPr>
          <a:xfrm>
            <a:off x="274639" y="295274"/>
            <a:ext cx="5486399" cy="917575"/>
          </a:xfr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74638" y="1221162"/>
            <a:ext cx="5485308"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2"/>
          </p:nvPr>
        </p:nvSpPr>
        <p:spPr>
          <a:xfrm>
            <a:off x="0" y="6623050"/>
            <a:ext cx="4197350" cy="371475"/>
          </a:xfrm>
          <a:prstGeom prst="rect">
            <a:avLst/>
          </a:prstGeom>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2"/>
          <p:cNvSpPr>
            <a:spLocks noGrp="1"/>
          </p:cNvSpPr>
          <p:nvPr>
            <p:ph type="sldNum" sz="quarter" idx="13"/>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9519174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400" b="1" spc="-100" baseline="0">
                <a:gradFill>
                  <a:gsLst>
                    <a:gs pos="57576">
                      <a:srgbClr val="FFFFFF"/>
                    </a:gs>
                    <a:gs pos="35000">
                      <a:srgbClr val="FFFFFF"/>
                    </a:gs>
                  </a:gsLst>
                  <a:lin ang="5400000" scaled="0"/>
                </a:gradFill>
                <a:latin typeface="Segoe Pro" panose="020B05020405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7580" y="6243964"/>
            <a:ext cx="1280160" cy="273038"/>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57580" y="6194255"/>
            <a:ext cx="1463409" cy="320845"/>
          </a:xfrm>
          <a:prstGeom prst="rect">
            <a:avLst/>
          </a:prstGeom>
        </p:spPr>
      </p:pic>
      <p:sp>
        <p:nvSpPr>
          <p:cNvPr id="8"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2" name="Footer Placeholder 1"/>
          <p:cNvSpPr>
            <a:spLocks noGrp="1"/>
          </p:cNvSpPr>
          <p:nvPr>
            <p:ph type="ftr" sz="quarter" idx="15"/>
          </p:nvPr>
        </p:nvSpPr>
        <p:spPr>
          <a:xfrm>
            <a:off x="0" y="6623050"/>
            <a:ext cx="4197350" cy="371475"/>
          </a:xfrm>
          <a:prstGeom prst="rect">
            <a:avLst/>
          </a:prstGeom>
        </p:spPr>
        <p:txBody>
          <a:bodyPr/>
          <a:lstStyle>
            <a:lvl1pPr>
              <a:defRPr>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3"/>
          <p:cNvSpPr>
            <a:spLocks noGrp="1"/>
          </p:cNvSpPr>
          <p:nvPr>
            <p:ph type="sldNum" sz="quarter" idx="16"/>
          </p:nvPr>
        </p:nvSpPr>
        <p:spPr/>
        <p:txBody>
          <a:bodyPr/>
          <a:lstStyle>
            <a:lvl1pPr>
              <a:defRPr>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2073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3865591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623050"/>
            <a:ext cx="4197350" cy="371475"/>
          </a:xfrm>
          <a:prstGeom prst="rect">
            <a:avLst/>
          </a:prstGeom>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5" name="Slide Number Placeholder 4"/>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328018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5"/>
          <p:cNvSpPr txBox="1">
            <a:spLocks/>
          </p:cNvSpPr>
          <p:nvPr userDrawn="1"/>
        </p:nvSpPr>
        <p:spPr>
          <a:xfrm>
            <a:off x="9639300" y="6623050"/>
            <a:ext cx="2797175" cy="371475"/>
          </a:xfrm>
          <a:prstGeom prst="rect">
            <a:avLst/>
          </a:prstGeom>
        </p:spPr>
        <p:txBody>
          <a:bodyPr vert="horz" lIns="182880" tIns="45720" rIns="182880" bIns="45720" rtlCol="0" anchor="ctr"/>
          <a:lstStyle>
            <a:defPPr>
              <a:defRPr lang="en-US"/>
            </a:defPPr>
            <a:lvl1pPr marL="0" algn="r" defTabSz="932742" rtl="0" eaLnBrk="1" latinLnBrk="0" hangingPunct="1">
              <a:defRPr sz="1000" kern="1200">
                <a:solidFill>
                  <a:schemeClr val="bg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fld id="{6503E857-4F15-4ECA-BD4D-D22AAAB9E67A}" type="slidenum">
              <a:rPr lang="en-US" smtClean="0">
                <a:solidFill>
                  <a:srgbClr val="FFFFFF"/>
                </a:solidFill>
              </a:rPr>
              <a:pPr>
                <a:defRPr/>
              </a:pPr>
              <a:t>‹#›</a:t>
            </a:fld>
            <a:endParaRPr lang="en-US" dirty="0">
              <a:solidFill>
                <a:srgbClr val="FFFFFF"/>
              </a:solidFill>
            </a:endParaRPr>
          </a:p>
        </p:txBody>
      </p:sp>
      <p:sp>
        <p:nvSpPr>
          <p:cNvPr id="4" name="Footer Placeholder 3"/>
          <p:cNvSpPr>
            <a:spLocks noGrp="1"/>
          </p:cNvSpPr>
          <p:nvPr>
            <p:ph type="ftr" sz="quarter" idx="12"/>
          </p:nvPr>
        </p:nvSpPr>
        <p:spPr>
          <a:xfrm>
            <a:off x="0" y="6623050"/>
            <a:ext cx="4197350" cy="371475"/>
          </a:xfrm>
          <a:prstGeom prst="rect">
            <a:avLst/>
          </a:prstGeom>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Tree>
    <p:extLst>
      <p:ext uri="{BB962C8B-B14F-4D97-AF65-F5344CB8AC3E}">
        <p14:creationId xmlns:p14="http://schemas.microsoft.com/office/powerpoint/2010/main" val="685776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428394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9230" y="3145040"/>
            <a:ext cx="3291840" cy="705834"/>
          </a:xfrm>
          <a:prstGeom prst="rect">
            <a:avLst/>
          </a:prstGeom>
        </p:spPr>
      </p:pic>
    </p:spTree>
    <p:extLst>
      <p:ext uri="{BB962C8B-B14F-4D97-AF65-F5344CB8AC3E}">
        <p14:creationId xmlns:p14="http://schemas.microsoft.com/office/powerpoint/2010/main" val="18922170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3525187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79731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246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dirty="0"/>
          </a:p>
        </p:txBody>
      </p:sp>
      <p:sp>
        <p:nvSpPr>
          <p:cNvPr id="6" name="Title 5"/>
          <p:cNvSpPr>
            <a:spLocks noGrp="1"/>
          </p:cNvSpPr>
          <p:nvPr>
            <p:ph type="title" hasCustomPrompt="1"/>
          </p:nvPr>
        </p:nvSpPr>
        <p:spPr>
          <a:xfrm>
            <a:off x="274638" y="1211263"/>
            <a:ext cx="5943597" cy="5486400"/>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Tree>
    <p:extLst>
      <p:ext uri="{BB962C8B-B14F-4D97-AF65-F5344CB8AC3E}">
        <p14:creationId xmlns:p14="http://schemas.microsoft.com/office/powerpoint/2010/main" val="9736771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67" eaLnBrk="0" hangingPunct="0"/>
            <a:r>
              <a:rPr lang="en-US" sz="680" dirty="0">
                <a:solidFill>
                  <a:schemeClr val="tx1">
                    <a:alpha val="95000"/>
                  </a:scheme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67" eaLnBrk="0" hangingPunct="0"/>
            <a:r>
              <a:rPr lang="en-US" sz="680" dirty="0">
                <a:solidFill>
                  <a:schemeClr val="tx1">
                    <a:alpha val="95000"/>
                  </a:scheme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dirty="0"/>
            </a:p>
          </p:txBody>
        </p:sp>
      </p:grpSp>
    </p:spTree>
    <p:extLst>
      <p:ext uri="{BB962C8B-B14F-4D97-AF65-F5344CB8AC3E}">
        <p14:creationId xmlns:p14="http://schemas.microsoft.com/office/powerpoint/2010/main" val="2300407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82880"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a:stretch>
            <a:fillRect/>
          </a:stretch>
        </p:blipFill>
        <p:spPr>
          <a:xfrm>
            <a:off x="457580" y="6243237"/>
            <a:ext cx="1280160" cy="274492"/>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6194255"/>
            <a:ext cx="1463409" cy="320845"/>
          </a:xfrm>
          <a:prstGeom prst="rect">
            <a:avLst/>
          </a:prstGeom>
        </p:spPr>
      </p:pic>
    </p:spTree>
    <p:extLst>
      <p:ext uri="{BB962C8B-B14F-4D97-AF65-F5344CB8AC3E}">
        <p14:creationId xmlns:p14="http://schemas.microsoft.com/office/powerpoint/2010/main" val="123121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727448"/>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501" indent="0">
              <a:buNone/>
              <a:defRPr/>
            </a:lvl3pPr>
            <a:lvl4pPr marL="457001" indent="0">
              <a:buNone/>
              <a:defRPr/>
            </a:lvl4pPr>
            <a:lvl5pPr marL="685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5990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2582966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38149"/>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5259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38149"/>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259215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589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734"/>
          </a:xfrm>
          <a:noFill/>
        </p:spPr>
        <p:txBody>
          <a:bodyPr tIns="91440" bIns="91440" anchor="t" anchorCtr="0">
            <a:spAutoFit/>
          </a:bodyPr>
          <a:lstStyle>
            <a:lvl1pPr>
              <a:defRPr sz="7199"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2"/>
            <a:ext cx="10058400"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21250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21824" y="6369551"/>
            <a:ext cx="2901844" cy="485731"/>
          </a:xfrm>
          <a:prstGeom prst="rect">
            <a:avLst/>
          </a:prstGeom>
          <a:ln/>
        </p:spPr>
        <p:txBody>
          <a:bodyPr/>
          <a:lstStyle>
            <a:lvl1pPr>
              <a:defRPr/>
            </a:lvl1pPr>
          </a:lstStyle>
          <a:p>
            <a:pPr>
              <a:defRPr/>
            </a:pPr>
            <a:endParaRPr lang="zh-CN" altLang="zh-CN" dirty="0"/>
          </a:p>
        </p:txBody>
      </p:sp>
      <p:sp>
        <p:nvSpPr>
          <p:cNvPr id="3" name="Rectangle 5"/>
          <p:cNvSpPr>
            <a:spLocks noGrp="1" noChangeArrowheads="1"/>
          </p:cNvSpPr>
          <p:nvPr>
            <p:ph type="ftr" sz="quarter" idx="11"/>
          </p:nvPr>
        </p:nvSpPr>
        <p:spPr>
          <a:xfrm>
            <a:off x="4249129" y="6369551"/>
            <a:ext cx="3938217" cy="485731"/>
          </a:xfrm>
          <a:prstGeom prst="rect">
            <a:avLst/>
          </a:prstGeom>
          <a:ln/>
        </p:spPr>
        <p:txBody>
          <a:bodyPr/>
          <a:lstStyle>
            <a:lvl1pPr>
              <a:defRPr/>
            </a:lvl1pPr>
          </a:lstStyle>
          <a:p>
            <a:pPr>
              <a:defRPr/>
            </a:pPr>
            <a:endParaRPr lang="zh-CN" altLang="zh-CN" dirty="0"/>
          </a:p>
        </p:txBody>
      </p:sp>
      <p:sp>
        <p:nvSpPr>
          <p:cNvPr id="4" name="Rectangle 6"/>
          <p:cNvSpPr>
            <a:spLocks noGrp="1" noChangeArrowheads="1"/>
          </p:cNvSpPr>
          <p:nvPr>
            <p:ph type="sldNum" sz="quarter" idx="12"/>
          </p:nvPr>
        </p:nvSpPr>
        <p:spPr>
          <a:xfrm>
            <a:off x="8912807" y="6369551"/>
            <a:ext cx="2901844" cy="485731"/>
          </a:xfrm>
          <a:prstGeom prst="rect">
            <a:avLst/>
          </a:prstGeom>
          <a:ln/>
        </p:spPr>
        <p:txBody>
          <a:bodyPr/>
          <a:lstStyle>
            <a:lvl1pPr>
              <a:defRPr/>
            </a:lvl1pPr>
          </a:lstStyle>
          <a:p>
            <a:pPr>
              <a:defRPr/>
            </a:pPr>
            <a:fld id="{46F714C3-CAE4-4C36-B13D-F479853A2C87}" type="slidenum">
              <a:rPr altLang="zh-CN"/>
              <a:pPr>
                <a:defRPr/>
              </a:pPr>
              <a:t>‹#›</a:t>
            </a:fld>
            <a:endParaRPr lang="zh-CN" altLang="zh-CN"/>
          </a:p>
        </p:txBody>
      </p:sp>
    </p:spTree>
    <p:extLst>
      <p:ext uri="{BB962C8B-B14F-4D97-AF65-F5344CB8AC3E}">
        <p14:creationId xmlns:p14="http://schemas.microsoft.com/office/powerpoint/2010/main" val="8778544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1824" y="280106"/>
            <a:ext cx="11192828" cy="1165754"/>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1824" y="1632057"/>
            <a:ext cx="11192828" cy="46160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1824" y="6482889"/>
            <a:ext cx="2901844" cy="372394"/>
          </a:xfrm>
          <a:prstGeom prst="rect">
            <a:avLst/>
          </a:prstGeom>
        </p:spPr>
        <p:txBody>
          <a:bodyPr/>
          <a:lstStyle/>
          <a:p>
            <a:fld id="{530820CF-B880-4189-942D-D702A7CBA730}" type="datetimeFigureOut">
              <a:rPr lang="zh-CN" altLang="en-US" smtClean="0"/>
              <a:pPr/>
              <a:t>2019/2/3</a:t>
            </a:fld>
            <a:endParaRPr lang="zh-CN" altLang="en-US"/>
          </a:p>
        </p:txBody>
      </p:sp>
      <p:sp>
        <p:nvSpPr>
          <p:cNvPr id="5" name="页脚占位符 4"/>
          <p:cNvSpPr>
            <a:spLocks noGrp="1"/>
          </p:cNvSpPr>
          <p:nvPr>
            <p:ph type="ftr" sz="quarter" idx="11"/>
          </p:nvPr>
        </p:nvSpPr>
        <p:spPr>
          <a:xfrm>
            <a:off x="4249129" y="6482889"/>
            <a:ext cx="3938217" cy="37239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912807" y="6482889"/>
            <a:ext cx="2901844" cy="372394"/>
          </a:xfrm>
          <a:prstGeom prst="rect">
            <a:avLst/>
          </a:prstGeom>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4374533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6754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Title &amp; 2-color Non-bulleted text">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F4B951EB-8534-4686-87BD-4563349D9C2C}"/>
              </a:ext>
            </a:extLst>
          </p:cNvPr>
          <p:cNvSpPr>
            <a:spLocks noChangeArrowheads="1"/>
          </p:cNvSpPr>
          <p:nvPr userDrawn="1"/>
        </p:nvSpPr>
        <p:spPr bwMode="auto">
          <a:xfrm>
            <a:off x="0" y="0"/>
            <a:ext cx="12434317" cy="705929"/>
          </a:xfrm>
          <a:prstGeom prst="rect">
            <a:avLst/>
          </a:prstGeom>
          <a:solidFill>
            <a:srgbClr val="0078D7"/>
          </a:solidFill>
          <a:ln>
            <a:noFill/>
          </a:ln>
          <a:extLst/>
        </p:spPr>
        <p:txBody>
          <a:bodyPr lIns="186494" tIns="149195" rIns="186494" bIns="149195"/>
          <a:lstStyle>
            <a:lvl1pPr defTabSz="931863">
              <a:defRPr sz="2800" b="1">
                <a:solidFill>
                  <a:schemeClr val="bg1"/>
                </a:solidFill>
                <a:latin typeface="微软雅黑" panose="020B0503020204020204" pitchFamily="34" charset="-122"/>
                <a:ea typeface="微软雅黑" panose="020B0503020204020204" pitchFamily="34" charset="-122"/>
              </a:defRPr>
            </a:lvl1pPr>
            <a:lvl2pPr marL="742950" indent="-285750" defTabSz="931863">
              <a:defRPr sz="2800" b="1">
                <a:solidFill>
                  <a:schemeClr val="bg1"/>
                </a:solidFill>
                <a:latin typeface="微软雅黑" panose="020B0503020204020204" pitchFamily="34" charset="-122"/>
                <a:ea typeface="微软雅黑" panose="020B0503020204020204" pitchFamily="34" charset="-122"/>
              </a:defRPr>
            </a:lvl2pPr>
            <a:lvl3pPr marL="1143000" indent="-228600" defTabSz="931863">
              <a:defRPr sz="2800" b="1">
                <a:solidFill>
                  <a:schemeClr val="bg1"/>
                </a:solidFill>
                <a:latin typeface="微软雅黑" panose="020B0503020204020204" pitchFamily="34" charset="-122"/>
                <a:ea typeface="微软雅黑" panose="020B0503020204020204" pitchFamily="34" charset="-122"/>
              </a:defRPr>
            </a:lvl3pPr>
            <a:lvl4pPr marL="1600200" indent="-228600" defTabSz="931863">
              <a:defRPr sz="2800" b="1">
                <a:solidFill>
                  <a:schemeClr val="bg1"/>
                </a:solidFill>
                <a:latin typeface="微软雅黑" panose="020B0503020204020204" pitchFamily="34" charset="-122"/>
                <a:ea typeface="微软雅黑" panose="020B0503020204020204" pitchFamily="34" charset="-122"/>
              </a:defRPr>
            </a:lvl4pPr>
            <a:lvl5pPr marL="2057400" indent="-228600" defTabSz="931863">
              <a:defRPr sz="2800" b="1">
                <a:solidFill>
                  <a:schemeClr val="bg1"/>
                </a:solidFill>
                <a:latin typeface="微软雅黑" panose="020B0503020204020204" pitchFamily="34" charset="-122"/>
                <a:ea typeface="微软雅黑" panose="020B0503020204020204" pitchFamily="34" charset="-122"/>
              </a:defRPr>
            </a:lvl5pPr>
            <a:lvl6pPr marL="2514600" indent="-228600" defTabSz="931863"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2971800" indent="-228600" defTabSz="931863"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3429000" indent="-228600" defTabSz="931863"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3886200" indent="-228600" defTabSz="931863"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a:lstStyle>
          <a:p>
            <a:pPr algn="ctr" eaLnBrk="1" hangingPunct="1">
              <a:lnSpc>
                <a:spcPct val="90000"/>
              </a:lnSpc>
              <a:defRPr/>
            </a:pPr>
            <a:endParaRPr lang="en-US" altLang="zh-CN" sz="2448" b="0">
              <a:solidFill>
                <a:schemeClr val="tx1"/>
              </a:solidFill>
              <a:latin typeface="Segoe UI" panose="020B0502040204020203" pitchFamily="34" charset="0"/>
              <a:cs typeface="Segoe UI" panose="020B0502040204020203" pitchFamily="34" charset="0"/>
            </a:endParaRPr>
          </a:p>
        </p:txBody>
      </p:sp>
      <p:sp>
        <p:nvSpPr>
          <p:cNvPr id="3" name="Footer Placeholder 2">
            <a:extLst>
              <a:ext uri="{FF2B5EF4-FFF2-40B4-BE49-F238E27FC236}">
                <a16:creationId xmlns:a16="http://schemas.microsoft.com/office/drawing/2014/main" id="{3B7CEC8D-DEC0-47E8-BA67-B8F7E33387C4}"/>
              </a:ext>
            </a:extLst>
          </p:cNvPr>
          <p:cNvSpPr>
            <a:spLocks noGrp="1"/>
          </p:cNvSpPr>
          <p:nvPr>
            <p:ph type="ftr" sz="quarter" idx="10"/>
          </p:nvPr>
        </p:nvSpPr>
        <p:spPr/>
        <p:txBody>
          <a:bodyPr rtlCol="0"/>
          <a:lstStyle>
            <a:lvl1pPr algn="l" defTabSz="932597" eaLnBrk="0" fontAlgn="base" hangingPunct="0">
              <a:spcBef>
                <a:spcPct val="0"/>
              </a:spcBef>
              <a:spcAft>
                <a:spcPct val="0"/>
              </a:spcAft>
              <a:defRPr sz="1071" b="1">
                <a:solidFill>
                  <a:srgbClr val="505050">
                    <a:tint val="75000"/>
                  </a:srgbClr>
                </a:solidFill>
                <a:latin typeface="微软雅黑" panose="020B0503020204020204" pitchFamily="34" charset="-122"/>
                <a:ea typeface="微软雅黑" panose="020B0503020204020204" pitchFamily="34" charset="-122"/>
              </a:defRPr>
            </a:lvl1pPr>
          </a:lstStyle>
          <a:p>
            <a:pPr>
              <a:defRPr/>
            </a:pPr>
            <a:r>
              <a:rPr lang="zh-CN" altLang="en-US"/>
              <a:t>重点研发计划项目申请</a:t>
            </a:r>
          </a:p>
        </p:txBody>
      </p:sp>
      <p:sp>
        <p:nvSpPr>
          <p:cNvPr id="4" name="Slide Number Placeholder 5">
            <a:extLst>
              <a:ext uri="{FF2B5EF4-FFF2-40B4-BE49-F238E27FC236}">
                <a16:creationId xmlns:a16="http://schemas.microsoft.com/office/drawing/2014/main" id="{1A07ACEE-F69D-4AB7-B5FB-764B1803D7E1}"/>
              </a:ext>
            </a:extLst>
          </p:cNvPr>
          <p:cNvSpPr>
            <a:spLocks noGrp="1"/>
          </p:cNvSpPr>
          <p:nvPr>
            <p:ph type="sldNum" sz="quarter" idx="11"/>
          </p:nvPr>
        </p:nvSpPr>
        <p:spPr/>
        <p:txBody>
          <a:bodyPr/>
          <a:lstStyle>
            <a:lvl1pPr eaLnBrk="0" hangingPunct="0">
              <a:defRPr b="1">
                <a:latin typeface="微软雅黑" panose="020B0503020204020204" pitchFamily="34" charset="-122"/>
              </a:defRPr>
            </a:lvl1pPr>
          </a:lstStyle>
          <a:p>
            <a:pPr>
              <a:defRPr/>
            </a:pPr>
            <a:fld id="{C0AE8491-0B90-4C6F-9EA9-25A7D32D6D2B}" type="slidenum">
              <a:rPr lang="en-US" altLang="zh-CN"/>
              <a:pPr>
                <a:defRPr/>
              </a:pPr>
              <a:t>‹#›</a:t>
            </a:fld>
            <a:endParaRPr lang="en-US" altLang="zh-CN"/>
          </a:p>
        </p:txBody>
      </p:sp>
    </p:spTree>
    <p:extLst>
      <p:ext uri="{BB962C8B-B14F-4D97-AF65-F5344CB8AC3E}">
        <p14:creationId xmlns:p14="http://schemas.microsoft.com/office/powerpoint/2010/main" val="8361780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8674337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26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8973853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8811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949438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4690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8941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8059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17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487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3126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10" name="Rectangle 9"/>
          <p:cNvSpPr/>
          <p:nvPr userDrawn="1"/>
        </p:nvSpPr>
        <p:spPr bwMode="auto">
          <a:xfrm>
            <a:off x="-1" y="6515099"/>
            <a:ext cx="12436475" cy="479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74320" y="6612890"/>
            <a:ext cx="4197350" cy="371475"/>
          </a:xfrm>
          <a:prstGeom prst="rect">
            <a:avLst/>
          </a:prstGeom>
        </p:spPr>
        <p:txBody>
          <a:bodyPr vert="horz" lIns="182880" tIns="45720" rIns="182880" bIns="45720" rtlCol="0" anchor="ctr"/>
          <a:lstStyle>
            <a:lvl1pPr algn="l">
              <a:defRPr sz="100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354820" y="6612890"/>
            <a:ext cx="2797175" cy="371475"/>
          </a:xfrm>
          <a:prstGeom prst="rect">
            <a:avLst/>
          </a:prstGeom>
        </p:spPr>
        <p:txBody>
          <a:bodyPr vert="horz" lIns="182880" tIns="45720" rIns="182880" bIns="45720" rtlCol="0" anchor="ctr"/>
          <a:lstStyle>
            <a:lvl1pPr algn="r">
              <a:defRPr sz="100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74639" y="749808"/>
            <a:ext cx="11889564" cy="917575"/>
          </a:xfrm>
        </p:spPr>
        <p:txBody>
          <a:bodyPr/>
          <a:lstStyle/>
          <a:p>
            <a:r>
              <a:rPr lang="en-US" dirty="0"/>
              <a:t>Click to edit Master title style</a:t>
            </a:r>
          </a:p>
        </p:txBody>
      </p:sp>
      <p:sp>
        <p:nvSpPr>
          <p:cNvPr id="12" name="Text Placeholder 5"/>
          <p:cNvSpPr>
            <a:spLocks noGrp="1"/>
          </p:cNvSpPr>
          <p:nvPr>
            <p:ph type="body" sz="quarter" idx="10"/>
          </p:nvPr>
        </p:nvSpPr>
        <p:spPr>
          <a:xfrm>
            <a:off x="274638" y="16700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384430286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8931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0045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505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44633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8049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5985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4034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222660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13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339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8" name="Rectangle 7"/>
          <p:cNvSpPr/>
          <p:nvPr userDrawn="1"/>
        </p:nvSpPr>
        <p:spPr bwMode="auto">
          <a:xfrm>
            <a:off x="1" y="0"/>
            <a:ext cx="621665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74320" y="6612890"/>
            <a:ext cx="4197350" cy="371475"/>
          </a:xfrm>
          <a:prstGeom prst="rect">
            <a:avLst/>
          </a:prstGeom>
        </p:spPr>
        <p:txBody>
          <a:bodyPr vert="horz" lIns="182880" tIns="45720" rIns="182880" bIns="45720" rtlCol="0" anchor="ctr"/>
          <a:lstStyle>
            <a:lvl1pPr algn="l">
              <a:defRPr sz="100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354820" y="6612890"/>
            <a:ext cx="2797175" cy="371475"/>
          </a:xfrm>
          <a:prstGeom prst="rect">
            <a:avLst/>
          </a:prstGeom>
        </p:spPr>
        <p:txBody>
          <a:bodyPr vert="horz" lIns="182880" tIns="45720" rIns="182880" bIns="45720" rtlCol="0" anchor="ctr"/>
          <a:lstStyle>
            <a:lvl1pPr algn="r">
              <a:defRPr sz="100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74639" y="749808"/>
            <a:ext cx="5942012" cy="91757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12" name="Text Placeholder 5"/>
          <p:cNvSpPr>
            <a:spLocks noGrp="1"/>
          </p:cNvSpPr>
          <p:nvPr>
            <p:ph type="body" sz="quarter" idx="10"/>
          </p:nvPr>
        </p:nvSpPr>
        <p:spPr>
          <a:xfrm>
            <a:off x="274638" y="1670051"/>
            <a:ext cx="5940831" cy="2579168"/>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600" indent="0">
              <a:buNone/>
              <a:defRPr>
                <a:gradFill>
                  <a:gsLst>
                    <a:gs pos="1250">
                      <a:schemeClr val="bg1"/>
                    </a:gs>
                    <a:gs pos="100000">
                      <a:schemeClr val="bg1"/>
                    </a:gs>
                  </a:gsLst>
                  <a:lin ang="5400000" scaled="0"/>
                </a:gradFill>
              </a:defRPr>
            </a:lvl3pPr>
            <a:lvl4pPr marL="457200" indent="0">
              <a:buNone/>
              <a:defRPr>
                <a:gradFill>
                  <a:gsLst>
                    <a:gs pos="1250">
                      <a:schemeClr val="bg1"/>
                    </a:gs>
                    <a:gs pos="100000">
                      <a:schemeClr val="bg1"/>
                    </a:gs>
                  </a:gsLst>
                  <a:lin ang="5400000" scaled="0"/>
                </a:gradFill>
              </a:defRPr>
            </a:lvl4pPr>
            <a:lvl5pPr marL="685800" indent="0">
              <a:buNone/>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0" baseline="0" dirty="0" smtClean="0">
                <a:gradFill>
                  <a:gsLst>
                    <a:gs pos="5556">
                      <a:schemeClr val="bg1"/>
                    </a:gs>
                    <a:gs pos="100000">
                      <a:schemeClr val="bg1"/>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300606818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181417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10328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76769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14" name="Picture 3" descr="UC11_plnry_4x3_bg_tinted-blu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330650"/>
            <a:ext cx="12435447" cy="2663877"/>
          </a:xfrm>
          <a:prstGeom prst="rect">
            <a:avLst/>
          </a:prstGeom>
        </p:spPr>
      </p:pic>
      <p:pic>
        <p:nvPicPr>
          <p:cNvPr id="5" name="Picture 4" descr="header-bann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hidden">
          <a:xfrm>
            <a:off x="874119" y="598875"/>
            <a:ext cx="9469051" cy="547082"/>
          </a:xfrm>
          <a:prstGeom prst="rect">
            <a:avLst/>
          </a:prstGeom>
        </p:spPr>
      </p:pic>
      <p:sp>
        <p:nvSpPr>
          <p:cNvPr id="2" name="Title 1"/>
          <p:cNvSpPr>
            <a:spLocks noGrp="1"/>
          </p:cNvSpPr>
          <p:nvPr>
            <p:ph type="title"/>
          </p:nvPr>
        </p:nvSpPr>
        <p:spPr>
          <a:xfrm>
            <a:off x="1760781" y="636179"/>
            <a:ext cx="9949180" cy="376684"/>
          </a:xfrm>
          <a:prstGeom prst="rect">
            <a:avLst/>
          </a:prstGeom>
        </p:spPr>
        <p:txBody>
          <a:bodyPr anchor="t"/>
          <a:lstStyle>
            <a:lvl1pPr>
              <a:defRPr b="1">
                <a:solidFill>
                  <a:srgbClr val="9BCDFF"/>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758787" y="1446980"/>
            <a:ext cx="9016444" cy="2074286"/>
          </a:xfrm>
          <a:prstGeom prst="rect">
            <a:avLst/>
          </a:prstGeom>
        </p:spPr>
        <p:txBody>
          <a:bodyPr/>
          <a:lstStyle>
            <a:lvl1pPr>
              <a:defRPr b="1"/>
            </a:lvl1pPr>
            <a:lvl2pPr>
              <a:defRPr b="1"/>
            </a:lvl2pPr>
            <a:lvl3pPr>
              <a:defRPr b="1"/>
            </a:lvl3pPr>
            <a:lvl4pPr>
              <a:defRPr b="1"/>
            </a:lvl4pPr>
            <a:lvl5pPr>
              <a:lnSpc>
                <a:spcPts val="1836"/>
              </a:lnSpc>
              <a:defRPr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extLst>
      <p:ext uri="{BB962C8B-B14F-4D97-AF65-F5344CB8AC3E}">
        <p14:creationId xmlns:p14="http://schemas.microsoft.com/office/powerpoint/2010/main" val="4191085818"/>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4222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466873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918035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9198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903371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6372624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749808"/>
            <a:ext cx="11889564" cy="917575"/>
          </a:xfrm>
        </p:spPr>
        <p:txBody>
          <a:bodyPr/>
          <a:lstStyle/>
          <a:p>
            <a:r>
              <a:rPr lang="en-US" dirty="0"/>
              <a:t>Click to edit Master title style</a:t>
            </a:r>
          </a:p>
        </p:txBody>
      </p:sp>
      <p:sp>
        <p:nvSpPr>
          <p:cNvPr id="6" name="Text Placeholder 5"/>
          <p:cNvSpPr>
            <a:spLocks noGrp="1"/>
          </p:cNvSpPr>
          <p:nvPr>
            <p:ph type="body" sz="quarter" idx="10"/>
          </p:nvPr>
        </p:nvSpPr>
        <p:spPr>
          <a:xfrm>
            <a:off x="274638" y="16700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74638" y="296863"/>
            <a:ext cx="4249236" cy="433965"/>
          </a:xfrm>
        </p:spPr>
        <p:txBody>
          <a:bodyPr lIns="182880" rIns="182880"/>
          <a:lstStyle>
            <a:lvl1pPr marL="0" indent="0">
              <a:buNone/>
              <a:defRPr lang="en-US" sz="1800" kern="1200" spc="-100"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91437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703012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1165232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426733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9195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872320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64419941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454081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16747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06860806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15337523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3680812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bg1"/>
                    </a:gs>
                    <a:gs pos="99000">
                      <a:schemeClr val="bg1"/>
                    </a:gs>
                  </a:gsLst>
                  <a:lin ang="5400000" scaled="0"/>
                </a:gradFill>
              </a:defRPr>
            </a:lvl1pPr>
            <a:lvl2pPr marL="0" indent="0">
              <a:buFontTx/>
              <a:buNone/>
              <a:defRPr sz="2000">
                <a:gradFill>
                  <a:gsLst>
                    <a:gs pos="1250">
                      <a:schemeClr val="bg1"/>
                    </a:gs>
                    <a:gs pos="99000">
                      <a:schemeClr val="bg1"/>
                    </a:gs>
                  </a:gsLst>
                  <a:lin ang="5400000" scaled="0"/>
                </a:gradFill>
              </a:defRPr>
            </a:lvl2pPr>
            <a:lvl3pPr marL="228600" indent="0">
              <a:buNone/>
              <a:defRPr>
                <a:gradFill>
                  <a:gsLst>
                    <a:gs pos="1250">
                      <a:schemeClr val="bg1"/>
                    </a:gs>
                    <a:gs pos="99000">
                      <a:schemeClr val="bg1"/>
                    </a:gs>
                  </a:gsLst>
                  <a:lin ang="5400000" scaled="0"/>
                </a:gradFill>
              </a:defRPr>
            </a:lvl3pPr>
            <a:lvl4pPr marL="457200" indent="0">
              <a:buNone/>
              <a:defRPr>
                <a:gradFill>
                  <a:gsLst>
                    <a:gs pos="1250">
                      <a:schemeClr val="bg1"/>
                    </a:gs>
                    <a:gs pos="99000">
                      <a:schemeClr val="bg1"/>
                    </a:gs>
                  </a:gsLst>
                  <a:lin ang="5400000" scaled="0"/>
                </a:gradFill>
              </a:defRPr>
            </a:lvl4pPr>
            <a:lvl5pPr marL="685800" indent="0">
              <a:buNone/>
              <a:defRPr>
                <a:gradFill>
                  <a:gsLst>
                    <a:gs pos="1250">
                      <a:schemeClr val="bg1"/>
                    </a:gs>
                    <a:gs pos="99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623050"/>
            <a:ext cx="4197350" cy="371475"/>
          </a:xfrm>
          <a:prstGeom prst="rect">
            <a:avLst/>
          </a:prstGeom>
        </p:spPr>
        <p:txBody>
          <a:bodyPr vert="horz" lIns="182880" tIns="45720" rIns="182880" bIns="45720" rtlCol="0" anchor="ctr"/>
          <a:lstStyle>
            <a:lvl1pPr algn="l">
              <a:defRPr sz="100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5"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90193664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58383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4525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23987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3" presetClass="path" presetSubtype="0" decel="100000" fill="hold" grpId="1" nodeType="withEffect">
                                  <p:stCondLst>
                                    <p:cond delay="0"/>
                                  </p:stCondLst>
                                  <p:childTnLst>
                                    <p:animMotion origin="layout" path="M 0.00996 0 L 0.07735 0 " pathEditMode="relative" rAng="0" ptsTypes="AA">
                                      <p:cBhvr>
                                        <p:cTn id="9"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25128886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02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2895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21824" y="6369551"/>
            <a:ext cx="2901844" cy="485731"/>
          </a:xfrm>
          <a:prstGeom prst="rect">
            <a:avLst/>
          </a:prstGeom>
          <a:ln/>
        </p:spPr>
        <p:txBody>
          <a:bodyPr/>
          <a:lstStyle>
            <a:lvl1pPr>
              <a:defRPr/>
            </a:lvl1pPr>
          </a:lstStyle>
          <a:p>
            <a:pPr>
              <a:defRPr/>
            </a:pPr>
            <a:endParaRPr lang="zh-CN" altLang="zh-CN" dirty="0"/>
          </a:p>
        </p:txBody>
      </p:sp>
      <p:sp>
        <p:nvSpPr>
          <p:cNvPr id="3" name="Rectangle 5"/>
          <p:cNvSpPr>
            <a:spLocks noGrp="1" noChangeArrowheads="1"/>
          </p:cNvSpPr>
          <p:nvPr>
            <p:ph type="ftr" sz="quarter" idx="11"/>
          </p:nvPr>
        </p:nvSpPr>
        <p:spPr>
          <a:xfrm>
            <a:off x="4249129" y="6369551"/>
            <a:ext cx="3938217" cy="485731"/>
          </a:xfrm>
          <a:prstGeom prst="rect">
            <a:avLst/>
          </a:prstGeom>
          <a:ln/>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a:xfrm>
            <a:off x="8912807" y="6369551"/>
            <a:ext cx="2901844" cy="485731"/>
          </a:xfrm>
          <a:prstGeom prst="rect">
            <a:avLst/>
          </a:prstGeom>
          <a:ln/>
        </p:spPr>
        <p:txBody>
          <a:bodyPr/>
          <a:lstStyle>
            <a:lvl1pPr>
              <a:defRPr/>
            </a:lvl1pPr>
          </a:lstStyle>
          <a:p>
            <a:pPr>
              <a:defRPr/>
            </a:pPr>
            <a:fld id="{46F714C3-CAE4-4C36-B13D-F479853A2C87}" type="slidenum">
              <a:rPr altLang="zh-CN"/>
              <a:pPr>
                <a:defRPr/>
              </a:pPr>
              <a:t>‹#›</a:t>
            </a:fld>
            <a:endParaRPr lang="zh-CN" altLang="zh-CN"/>
          </a:p>
        </p:txBody>
      </p:sp>
    </p:spTree>
    <p:extLst>
      <p:ext uri="{BB962C8B-B14F-4D97-AF65-F5344CB8AC3E}">
        <p14:creationId xmlns:p14="http://schemas.microsoft.com/office/powerpoint/2010/main" val="26352057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370516737"/>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1824" y="280106"/>
            <a:ext cx="11192828" cy="1165754"/>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1824" y="1632057"/>
            <a:ext cx="11192828" cy="46160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1824" y="6482889"/>
            <a:ext cx="2901844" cy="372394"/>
          </a:xfrm>
          <a:prstGeom prst="rect">
            <a:avLst/>
          </a:prstGeom>
        </p:spPr>
        <p:txBody>
          <a:bodyPr/>
          <a:lstStyle/>
          <a:p>
            <a:fld id="{530820CF-B880-4189-942D-D702A7CBA730}" type="datetimeFigureOut">
              <a:rPr lang="zh-CN" altLang="en-US" smtClean="0"/>
              <a:pPr/>
              <a:t>2019/2/3</a:t>
            </a:fld>
            <a:endParaRPr lang="zh-CN" altLang="en-US"/>
          </a:p>
        </p:txBody>
      </p:sp>
      <p:sp>
        <p:nvSpPr>
          <p:cNvPr id="5" name="页脚占位符 4"/>
          <p:cNvSpPr>
            <a:spLocks noGrp="1"/>
          </p:cNvSpPr>
          <p:nvPr>
            <p:ph type="ftr" sz="quarter" idx="11"/>
          </p:nvPr>
        </p:nvSpPr>
        <p:spPr>
          <a:xfrm>
            <a:off x="4249129" y="6482889"/>
            <a:ext cx="3938217" cy="37239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912807" y="6482889"/>
            <a:ext cx="2901844" cy="372394"/>
          </a:xfrm>
          <a:prstGeom prst="rect">
            <a:avLst/>
          </a:prstGeom>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7046586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537D7-48E0-4C8F-9221-241743F3F9C2}"/>
              </a:ext>
            </a:extLst>
          </p:cNvPr>
          <p:cNvSpPr>
            <a:spLocks noGrp="1"/>
          </p:cNvSpPr>
          <p:nvPr>
            <p:ph type="title"/>
          </p:nvPr>
        </p:nvSpPr>
        <p:spPr>
          <a:xfrm>
            <a:off x="1517315" y="118954"/>
            <a:ext cx="7395492" cy="9641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zh-CN" altLang="en-US" sz="3264" b="1">
                <a:solidFill>
                  <a:schemeClr val="tx1"/>
                </a:solidFill>
                <a:effectLst/>
                <a:latin typeface="微软雅黑" panose="020B0503020204020204" pitchFamily="34" charset="-122"/>
                <a:ea typeface="微软雅黑" panose="020B0503020204020204" pitchFamily="34" charset="-122"/>
              </a:defRPr>
            </a:lvl1pPr>
          </a:lstStyle>
          <a:p>
            <a:pPr lvl="0" algn="l">
              <a:buFontTx/>
            </a:pPr>
            <a:r>
              <a:rPr lang="zh-CN" altLang="en-US" dirty="0"/>
              <a:t>单击此处编辑母版标题样式</a:t>
            </a:r>
          </a:p>
        </p:txBody>
      </p:sp>
      <p:sp>
        <p:nvSpPr>
          <p:cNvPr id="3" name="日期占位符 2">
            <a:extLst>
              <a:ext uri="{FF2B5EF4-FFF2-40B4-BE49-F238E27FC236}">
                <a16:creationId xmlns:a16="http://schemas.microsoft.com/office/drawing/2014/main" id="{B6ABBC22-9BD7-45FA-AF48-0164A52C4BD4}"/>
              </a:ext>
            </a:extLst>
          </p:cNvPr>
          <p:cNvSpPr>
            <a:spLocks noGrp="1"/>
          </p:cNvSpPr>
          <p:nvPr>
            <p:ph type="dt" sz="half" idx="10"/>
          </p:nvPr>
        </p:nvSpPr>
        <p:spPr>
          <a:xfrm>
            <a:off x="621824" y="6369551"/>
            <a:ext cx="2901844" cy="485731"/>
          </a:xfrm>
          <a:prstGeom prst="rect">
            <a:avLst/>
          </a:prstGeom>
        </p:spPr>
        <p:txBody>
          <a:bodyPr/>
          <a:lstStyle/>
          <a:p>
            <a:pPr>
              <a:defRPr/>
            </a:pPr>
            <a:endParaRPr lang="zh-CN" altLang="zh-CN"/>
          </a:p>
        </p:txBody>
      </p:sp>
      <p:sp>
        <p:nvSpPr>
          <p:cNvPr id="4" name="页脚占位符 3">
            <a:extLst>
              <a:ext uri="{FF2B5EF4-FFF2-40B4-BE49-F238E27FC236}">
                <a16:creationId xmlns:a16="http://schemas.microsoft.com/office/drawing/2014/main" id="{0D22012B-EAD7-43B9-B4CB-B46FE414CE48}"/>
              </a:ext>
            </a:extLst>
          </p:cNvPr>
          <p:cNvSpPr>
            <a:spLocks noGrp="1"/>
          </p:cNvSpPr>
          <p:nvPr>
            <p:ph type="ftr" sz="quarter" idx="11"/>
          </p:nvPr>
        </p:nvSpPr>
        <p:spPr>
          <a:xfrm>
            <a:off x="0" y="6623050"/>
            <a:ext cx="4197350" cy="371475"/>
          </a:xfrm>
          <a:prstGeom prst="rect">
            <a:avLst/>
          </a:prstGeom>
        </p:spPr>
        <p:txBody>
          <a:bodyPr/>
          <a:lstStyle/>
          <a:p>
            <a:pPr>
              <a:defRPr/>
            </a:pPr>
            <a:endParaRPr lang="zh-CN" altLang="zh-CN"/>
          </a:p>
        </p:txBody>
      </p:sp>
      <p:sp>
        <p:nvSpPr>
          <p:cNvPr id="5" name="灯片编号占位符 4">
            <a:extLst>
              <a:ext uri="{FF2B5EF4-FFF2-40B4-BE49-F238E27FC236}">
                <a16:creationId xmlns:a16="http://schemas.microsoft.com/office/drawing/2014/main" id="{C07E5695-1571-45F8-93A9-F8DAF9113CF2}"/>
              </a:ext>
            </a:extLst>
          </p:cNvPr>
          <p:cNvSpPr>
            <a:spLocks noGrp="1"/>
          </p:cNvSpPr>
          <p:nvPr>
            <p:ph type="sldNum" sz="quarter" idx="12"/>
          </p:nvPr>
        </p:nvSpPr>
        <p:spPr/>
        <p:txBody>
          <a:bodyPr/>
          <a:lstStyle/>
          <a:p>
            <a:pPr>
              <a:defRPr/>
            </a:pPr>
            <a:fld id="{903E63F3-8393-4FB8-9E1E-B0A09514B0F5}" type="slidenum">
              <a:rPr lang="en-US" altLang="zh-CN" smtClean="0"/>
              <a:pPr>
                <a:defRPr/>
              </a:pPr>
              <a:t>‹#›</a:t>
            </a:fld>
            <a:endParaRPr lang="zh-CN" altLang="en-US"/>
          </a:p>
        </p:txBody>
      </p:sp>
      <p:cxnSp>
        <p:nvCxnSpPr>
          <p:cNvPr id="10" name="直接连接符 9">
            <a:extLst>
              <a:ext uri="{FF2B5EF4-FFF2-40B4-BE49-F238E27FC236}">
                <a16:creationId xmlns:a16="http://schemas.microsoft.com/office/drawing/2014/main" id="{716AE7D4-BA92-4416-8362-6027AD17820B}"/>
              </a:ext>
            </a:extLst>
          </p:cNvPr>
          <p:cNvCxnSpPr>
            <a:cxnSpLocks/>
          </p:cNvCxnSpPr>
          <p:nvPr userDrawn="1"/>
        </p:nvCxnSpPr>
        <p:spPr>
          <a:xfrm flipH="1">
            <a:off x="1517315" y="1064783"/>
            <a:ext cx="7344375" cy="0"/>
          </a:xfrm>
          <a:prstGeom prst="line">
            <a:avLst/>
          </a:prstGeom>
          <a:ln w="57150">
            <a:solidFill>
              <a:srgbClr val="1823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4260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theme" Target="../theme/theme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3.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13.pn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heme" Target="../theme/theme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image" Target="../media/image1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5.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53"/>
          <a:stretch>
            <a:fillRect/>
          </a:stretch>
        </p:blipFill>
        <p:spPr>
          <a:xfrm rot="5400000">
            <a:off x="9584879" y="2902196"/>
            <a:ext cx="6627287" cy="727646"/>
          </a:xfrm>
          <a:prstGeom prst="rect">
            <a:avLst/>
          </a:prstGeom>
        </p:spPr>
      </p:pic>
      <p:sp>
        <p:nvSpPr>
          <p:cNvPr id="6" name="Slide Number Placeholder 5"/>
          <p:cNvSpPr>
            <a:spLocks noGrp="1"/>
          </p:cNvSpPr>
          <p:nvPr>
            <p:ph type="sldNum" sz="quarter" idx="4"/>
          </p:nvPr>
        </p:nvSpPr>
        <p:spPr>
          <a:xfrm>
            <a:off x="9639300" y="6623050"/>
            <a:ext cx="2797175" cy="371475"/>
          </a:xfrm>
          <a:prstGeom prst="rect">
            <a:avLst/>
          </a:prstGeom>
        </p:spPr>
        <p:txBody>
          <a:bodyPr vert="horz" lIns="182880" tIns="45720" rIns="182880" bIns="45720" rtlCol="0" anchor="ctr"/>
          <a:lstStyle>
            <a:lvl1pPr algn="r">
              <a:defRPr sz="100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930302582"/>
      </p:ext>
    </p:extLst>
  </p:cSld>
  <p:clrMap bg1="lt1" tx1="dk1" bg2="lt2" tx2="dk2" accent1="accent1" accent2="accent2" accent3="accent3" accent4="accent4" accent5="accent5" accent6="accent6" hlink="hlink" folHlink="folHlink"/>
  <p:sldLayoutIdLst>
    <p:sldLayoutId id="2147486049" r:id="rId1"/>
    <p:sldLayoutId id="2147486050" r:id="rId2"/>
    <p:sldLayoutId id="2147486051" r:id="rId3"/>
    <p:sldLayoutId id="2147486052" r:id="rId4"/>
    <p:sldLayoutId id="2147486053" r:id="rId5"/>
    <p:sldLayoutId id="2147486054" r:id="rId6"/>
    <p:sldLayoutId id="2147486055" r:id="rId7"/>
    <p:sldLayoutId id="2147486056" r:id="rId8"/>
    <p:sldLayoutId id="2147486057" r:id="rId9"/>
    <p:sldLayoutId id="2147486058" r:id="rId10"/>
    <p:sldLayoutId id="2147486059" r:id="rId11"/>
    <p:sldLayoutId id="2147486060" r:id="rId12"/>
    <p:sldLayoutId id="2147486061" r:id="rId13"/>
    <p:sldLayoutId id="2147486062" r:id="rId14"/>
    <p:sldLayoutId id="2147486063" r:id="rId15"/>
    <p:sldLayoutId id="2147486064" r:id="rId16"/>
    <p:sldLayoutId id="2147486065" r:id="rId17"/>
    <p:sldLayoutId id="2147486066" r:id="rId18"/>
    <p:sldLayoutId id="2147486067" r:id="rId19"/>
    <p:sldLayoutId id="2147486068" r:id="rId20"/>
    <p:sldLayoutId id="2147486069" r:id="rId21"/>
    <p:sldLayoutId id="2147486070" r:id="rId22"/>
    <p:sldLayoutId id="2147486071" r:id="rId23"/>
    <p:sldLayoutId id="2147486072" r:id="rId24"/>
    <p:sldLayoutId id="2147486073" r:id="rId25"/>
    <p:sldLayoutId id="2147486074" r:id="rId26"/>
    <p:sldLayoutId id="2147486075" r:id="rId27"/>
    <p:sldLayoutId id="2147486076" r:id="rId28"/>
    <p:sldLayoutId id="2147486077" r:id="rId29"/>
    <p:sldLayoutId id="2147486078" r:id="rId30"/>
    <p:sldLayoutId id="2147486079" r:id="rId31"/>
    <p:sldLayoutId id="2147486080" r:id="rId32"/>
    <p:sldLayoutId id="2147486081" r:id="rId33"/>
    <p:sldLayoutId id="2147486082" r:id="rId34"/>
    <p:sldLayoutId id="2147486083" r:id="rId35"/>
    <p:sldLayoutId id="2147486084" r:id="rId36"/>
    <p:sldLayoutId id="2147486735" r:id="rId37"/>
    <p:sldLayoutId id="2147486736" r:id="rId38"/>
    <p:sldLayoutId id="2147486737" r:id="rId39"/>
    <p:sldLayoutId id="2147486740" r:id="rId40"/>
    <p:sldLayoutId id="2147486742" r:id="rId41"/>
    <p:sldLayoutId id="2147486743" r:id="rId42"/>
    <p:sldLayoutId id="2147486744" r:id="rId43"/>
    <p:sldLayoutId id="2147486745" r:id="rId44"/>
    <p:sldLayoutId id="2147486746" r:id="rId45"/>
    <p:sldLayoutId id="2147488682" r:id="rId46"/>
    <p:sldLayoutId id="2147488704" r:id="rId47"/>
    <p:sldLayoutId id="2147488751" r:id="rId48"/>
    <p:sldLayoutId id="2147488755" r:id="rId49"/>
    <p:sldLayoutId id="2147488757" r:id="rId50"/>
    <p:sldLayoutId id="2147488758" r:id="rId51"/>
  </p:sldLayoutIdLst>
  <p:transition>
    <p:fade/>
  </p:transition>
  <p:hf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722843543"/>
      </p:ext>
    </p:extLst>
  </p:cSld>
  <p:clrMap bg1="lt1" tx1="dk1" bg2="lt2" tx2="dk2" accent1="accent1" accent2="accent2" accent3="accent3" accent4="accent4" accent5="accent5" accent6="accent6" hlink="hlink" folHlink="folHlink"/>
  <p:sldLayoutIdLst>
    <p:sldLayoutId id="2147487442" r:id="rId1"/>
    <p:sldLayoutId id="2147487443" r:id="rId2"/>
    <p:sldLayoutId id="2147487444" r:id="rId3"/>
    <p:sldLayoutId id="2147487445" r:id="rId4"/>
    <p:sldLayoutId id="2147487446" r:id="rId5"/>
    <p:sldLayoutId id="2147487447" r:id="rId6"/>
    <p:sldLayoutId id="2147487448" r:id="rId7"/>
    <p:sldLayoutId id="2147487449" r:id="rId8"/>
    <p:sldLayoutId id="2147487450" r:id="rId9"/>
    <p:sldLayoutId id="2147487451" r:id="rId10"/>
    <p:sldLayoutId id="2147487452" r:id="rId11"/>
    <p:sldLayoutId id="2147487453" r:id="rId12"/>
    <p:sldLayoutId id="2147487454" r:id="rId13"/>
    <p:sldLayoutId id="2147487455" r:id="rId14"/>
    <p:sldLayoutId id="2147487456" r:id="rId15"/>
    <p:sldLayoutId id="2147487457" r:id="rId16"/>
    <p:sldLayoutId id="2147487458" r:id="rId17"/>
    <p:sldLayoutId id="2147487459" r:id="rId18"/>
    <p:sldLayoutId id="2147487460" r:id="rId19"/>
    <p:sldLayoutId id="2147487461" r:id="rId20"/>
    <p:sldLayoutId id="2147487462" r:id="rId21"/>
    <p:sldLayoutId id="2147488620" r:id="rId22"/>
    <p:sldLayoutId id="214748876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835568610"/>
      </p:ext>
    </p:extLst>
  </p:cSld>
  <p:clrMap bg1="lt1" tx1="dk1" bg2="lt2" tx2="dk2" accent1="accent1" accent2="accent2" accent3="accent3" accent4="accent4" accent5="accent5" accent6="accent6" hlink="hlink" folHlink="folHlink"/>
  <p:sldLayoutIdLst>
    <p:sldLayoutId id="2147487669" r:id="rId1"/>
    <p:sldLayoutId id="2147487670" r:id="rId2"/>
    <p:sldLayoutId id="2147487671" r:id="rId3"/>
    <p:sldLayoutId id="2147487672" r:id="rId4"/>
    <p:sldLayoutId id="2147487673" r:id="rId5"/>
    <p:sldLayoutId id="2147487674" r:id="rId6"/>
    <p:sldLayoutId id="2147487675" r:id="rId7"/>
    <p:sldLayoutId id="2147487676" r:id="rId8"/>
    <p:sldLayoutId id="2147487677" r:id="rId9"/>
    <p:sldLayoutId id="2147487678" r:id="rId10"/>
    <p:sldLayoutId id="2147487679" r:id="rId11"/>
    <p:sldLayoutId id="2147487680" r:id="rId12"/>
    <p:sldLayoutId id="2147487681" r:id="rId13"/>
    <p:sldLayoutId id="2147487682" r:id="rId14"/>
    <p:sldLayoutId id="2147487683" r:id="rId15"/>
    <p:sldLayoutId id="2147487684" r:id="rId16"/>
    <p:sldLayoutId id="2147487685" r:id="rId17"/>
  </p:sldLayoutIdLst>
  <p:transition>
    <p:fade/>
  </p:transition>
  <p:hf sldNum="0"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2/3/2019</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3656715124"/>
      </p:ext>
    </p:extLst>
  </p:cSld>
  <p:clrMap bg1="lt1" tx1="dk1" bg2="lt2" tx2="dk2" accent1="accent1" accent2="accent2" accent3="accent3" accent4="accent4" accent5="accent5" accent6="accent6" hlink="hlink" folHlink="folHlink"/>
  <p:sldLayoutIdLst>
    <p:sldLayoutId id="2147488532" r:id="rId1"/>
    <p:sldLayoutId id="2147488533" r:id="rId2"/>
    <p:sldLayoutId id="2147488534" r:id="rId3"/>
    <p:sldLayoutId id="2147488535" r:id="rId4"/>
    <p:sldLayoutId id="2147488603" r:id="rId5"/>
    <p:sldLayoutId id="2147488606" r:id="rId6"/>
    <p:sldLayoutId id="2147488608" r:id="rId7"/>
    <p:sldLayoutId id="2147488754" r:id="rId8"/>
    <p:sldLayoutId id="2147488756" r:id="rId9"/>
    <p:sldLayoutId id="2147488759" r:id="rId10"/>
    <p:sldLayoutId id="2147488760" r:id="rId11"/>
    <p:sldLayoutId id="21474887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F82C3AD-ED84-4E8B-92F8-3A4EE0D8D5DE}"/>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CBDF9B4-2872-4378-A8A7-1313DE831CA9}"/>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9E84D1A-5DE1-4548-9726-BEB97A60D47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E85C69C-A92F-40FD-BE6B-9AD7F8793F33}" type="datetimeFigureOut">
              <a:rPr lang="zh-CN" altLang="en-US" smtClean="0"/>
              <a:t>2019/2/3</a:t>
            </a:fld>
            <a:endParaRPr lang="zh-CN" altLang="en-US"/>
          </a:p>
        </p:txBody>
      </p:sp>
      <p:sp>
        <p:nvSpPr>
          <p:cNvPr id="5" name="页脚占位符 4">
            <a:extLst>
              <a:ext uri="{FF2B5EF4-FFF2-40B4-BE49-F238E27FC236}">
                <a16:creationId xmlns:a16="http://schemas.microsoft.com/office/drawing/2014/main" id="{F829F0C0-B7DA-4165-8CB8-7267A9301BFA}"/>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2D476C8-3E18-4659-B058-876F6378F671}"/>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74276819-F737-4A6C-A51C-D3B6D39C34D9}" type="slidenum">
              <a:rPr lang="zh-CN" altLang="en-US" smtClean="0"/>
              <a:t>‹#›</a:t>
            </a:fld>
            <a:endParaRPr lang="zh-CN" altLang="en-US"/>
          </a:p>
        </p:txBody>
      </p:sp>
    </p:spTree>
    <p:extLst>
      <p:ext uri="{BB962C8B-B14F-4D97-AF65-F5344CB8AC3E}">
        <p14:creationId xmlns:p14="http://schemas.microsoft.com/office/powerpoint/2010/main" val="3616758616"/>
      </p:ext>
    </p:extLst>
  </p:cSld>
  <p:clrMap bg1="lt1" tx1="dk1" bg2="lt2" tx2="dk2" accent1="accent1" accent2="accent2" accent3="accent3" accent4="accent4" accent5="accent5" accent6="accent6" hlink="hlink" folHlink="folHlink"/>
  <p:sldLayoutIdLst>
    <p:sldLayoutId id="2147488764" r:id="rId1"/>
    <p:sldLayoutId id="2147488765" r:id="rId2"/>
    <p:sldLayoutId id="2147488766" r:id="rId3"/>
    <p:sldLayoutId id="2147488767" r:id="rId4"/>
    <p:sldLayoutId id="2147488768" r:id="rId5"/>
    <p:sldLayoutId id="2147488769" r:id="rId6"/>
    <p:sldLayoutId id="2147488770" r:id="rId7"/>
    <p:sldLayoutId id="2147488771" r:id="rId8"/>
    <p:sldLayoutId id="2147488772" r:id="rId9"/>
    <p:sldLayoutId id="2147488773" r:id="rId10"/>
    <p:sldLayoutId id="2147488774"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zh-CN"/>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7.xml"/><Relationship Id="rId1" Type="http://schemas.openxmlformats.org/officeDocument/2006/relationships/slideLayout" Target="../slideLayouts/slideLayout8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emf"/><Relationship Id="rId7" Type="http://schemas.openxmlformats.org/officeDocument/2006/relationships/image" Target="../media/image37.png"/><Relationship Id="rId12"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49.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9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6.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9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96.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6.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0.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13" Type="http://schemas.microsoft.com/office/2007/relationships/diagramDrawing" Target="../diagrams/drawing2.xml"/><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105.xml"/><Relationship Id="rId6" Type="http://schemas.openxmlformats.org/officeDocument/2006/relationships/image" Target="../media/image82.png"/><Relationship Id="rId11" Type="http://schemas.openxmlformats.org/officeDocument/2006/relationships/diagramQuickStyle" Target="../diagrams/quickStyle2.xml"/><Relationship Id="rId5" Type="http://schemas.openxmlformats.org/officeDocument/2006/relationships/image" Target="../media/image81.png"/><Relationship Id="rId10" Type="http://schemas.openxmlformats.org/officeDocument/2006/relationships/diagramLayout" Target="../diagrams/layout2.xml"/><Relationship Id="rId4" Type="http://schemas.openxmlformats.org/officeDocument/2006/relationships/image" Target="../media/image80.png"/><Relationship Id="rId9"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96.xml"/><Relationship Id="rId5" Type="http://schemas.openxmlformats.org/officeDocument/2006/relationships/image" Target="../media/image87.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g"/><Relationship Id="rId1" Type="http://schemas.openxmlformats.org/officeDocument/2006/relationships/slideLayout" Target="../slideLayouts/slideLayout50.xm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00FD0FA-2B1F-4699-B19C-0CDE29880F63}"/>
              </a:ext>
            </a:extLst>
          </p:cNvPr>
          <p:cNvGrpSpPr/>
          <p:nvPr/>
        </p:nvGrpSpPr>
        <p:grpSpPr>
          <a:xfrm>
            <a:off x="-47568" y="2807370"/>
            <a:ext cx="7888876" cy="2035318"/>
            <a:chOff x="1409502" y="3859315"/>
            <a:chExt cx="7734894" cy="1995591"/>
          </a:xfrm>
        </p:grpSpPr>
        <p:grpSp>
          <p:nvGrpSpPr>
            <p:cNvPr id="5" name="组合 4">
              <a:extLst>
                <a:ext uri="{FF2B5EF4-FFF2-40B4-BE49-F238E27FC236}">
                  <a16:creationId xmlns:a16="http://schemas.microsoft.com/office/drawing/2014/main" id="{6DE6B4EB-7FE4-4EB7-A59A-8DD7AFB37661}"/>
                </a:ext>
              </a:extLst>
            </p:cNvPr>
            <p:cNvGrpSpPr/>
            <p:nvPr/>
          </p:nvGrpSpPr>
          <p:grpSpPr>
            <a:xfrm>
              <a:off x="3484391" y="4001869"/>
              <a:ext cx="5660005" cy="1769298"/>
              <a:chOff x="3484391" y="4001869"/>
              <a:chExt cx="5660005" cy="1769298"/>
            </a:xfrm>
          </p:grpSpPr>
          <p:sp>
            <p:nvSpPr>
              <p:cNvPr id="7" name="矩形 6">
                <a:extLst>
                  <a:ext uri="{FF2B5EF4-FFF2-40B4-BE49-F238E27FC236}">
                    <a16:creationId xmlns:a16="http://schemas.microsoft.com/office/drawing/2014/main" id="{C52BB4BF-8500-418B-8D13-087B2FD06077}"/>
                  </a:ext>
                </a:extLst>
              </p:cNvPr>
              <p:cNvSpPr/>
              <p:nvPr/>
            </p:nvSpPr>
            <p:spPr>
              <a:xfrm>
                <a:off x="5426045" y="4001869"/>
                <a:ext cx="3718351" cy="1034001"/>
              </a:xfrm>
              <a:prstGeom prst="rect">
                <a:avLst/>
              </a:prstGeom>
            </p:spPr>
            <p:txBody>
              <a:bodyPr wrap="square">
                <a:spAutoFit/>
              </a:bodyPr>
              <a:lstStyle/>
              <a:p>
                <a:r>
                  <a:rPr lang="en-US" altLang="zh-CN" sz="6119" b="1" spc="612" dirty="0">
                    <a:solidFill>
                      <a:srgbClr val="EA4335"/>
                    </a:solidFill>
                    <a:latin typeface="Calibri" panose="020F0502020204030204" pitchFamily="34" charset="0"/>
                    <a:ea typeface="等线 Light" panose="02010600030101010101" pitchFamily="2" charset="-122"/>
                    <a:cs typeface="Calibri" panose="020F0502020204030204" pitchFamily="34" charset="0"/>
                  </a:rPr>
                  <a:t>s</a:t>
                </a:r>
                <a:r>
                  <a:rPr lang="en-US" altLang="zh-CN" sz="6119" b="1" spc="612" dirty="0">
                    <a:solidFill>
                      <a:prstClr val="black"/>
                    </a:solidFill>
                    <a:latin typeface="Calibri" panose="020F0502020204030204" pitchFamily="34" charset="0"/>
                    <a:ea typeface="等线 Light" panose="02010600030101010101" pitchFamily="2" charset="-122"/>
                    <a:cs typeface="Calibri" panose="020F0502020204030204" pitchFamily="34" charset="0"/>
                  </a:rPr>
                  <a:t> </a:t>
                </a:r>
                <a:r>
                  <a:rPr lang="en-US" altLang="zh-CN" sz="6119" b="1" spc="612" dirty="0">
                    <a:solidFill>
                      <a:srgbClr val="34A853"/>
                    </a:solidFill>
                    <a:latin typeface="Calibri" panose="020F0502020204030204" pitchFamily="34" charset="0"/>
                    <a:ea typeface="等线 Light" panose="02010600030101010101" pitchFamily="2" charset="-122"/>
                    <a:cs typeface="Calibri" panose="020F0502020204030204" pitchFamily="34" charset="0"/>
                  </a:rPr>
                  <a:t>p</a:t>
                </a:r>
                <a:r>
                  <a:rPr lang="en-US" altLang="zh-CN" sz="6119" b="1" spc="612" dirty="0">
                    <a:solidFill>
                      <a:prstClr val="black"/>
                    </a:solidFill>
                    <a:latin typeface="Calibri" panose="020F0502020204030204" pitchFamily="34" charset="0"/>
                    <a:ea typeface="等线 Light" panose="02010600030101010101" pitchFamily="2" charset="-122"/>
                    <a:cs typeface="Calibri" panose="020F0502020204030204" pitchFamily="34" charset="0"/>
                  </a:rPr>
                  <a:t> </a:t>
                </a:r>
                <a:r>
                  <a:rPr lang="en-US" altLang="zh-CN" sz="6119" b="1" spc="612" dirty="0">
                    <a:solidFill>
                      <a:srgbClr val="4285F4"/>
                    </a:solidFill>
                    <a:latin typeface="Calibri" panose="020F0502020204030204" pitchFamily="34" charset="0"/>
                    <a:ea typeface="等线 Light" panose="02010600030101010101" pitchFamily="2" charset="-122"/>
                    <a:cs typeface="Calibri" panose="020F0502020204030204" pitchFamily="34" charset="0"/>
                  </a:rPr>
                  <a:t>e</a:t>
                </a:r>
                <a:r>
                  <a:rPr lang="en-US" altLang="zh-CN" sz="6119" b="1" spc="612" dirty="0">
                    <a:solidFill>
                      <a:prstClr val="black"/>
                    </a:solidFill>
                    <a:latin typeface="Calibri" panose="020F0502020204030204" pitchFamily="34" charset="0"/>
                    <a:ea typeface="等线 Light" panose="02010600030101010101" pitchFamily="2" charset="-122"/>
                    <a:cs typeface="Calibri" panose="020F0502020204030204" pitchFamily="34" charset="0"/>
                  </a:rPr>
                  <a:t> </a:t>
                </a:r>
                <a:r>
                  <a:rPr lang="en-US" altLang="zh-CN" sz="6119" b="1" spc="612" dirty="0">
                    <a:solidFill>
                      <a:srgbClr val="FBBC05"/>
                    </a:solidFill>
                    <a:latin typeface="Calibri" panose="020F0502020204030204" pitchFamily="34" charset="0"/>
                    <a:ea typeface="等线 Light" panose="02010600030101010101" pitchFamily="2" charset="-122"/>
                    <a:cs typeface="Calibri" panose="020F0502020204030204" pitchFamily="34" charset="0"/>
                  </a:rPr>
                  <a:t>c</a:t>
                </a:r>
                <a:endParaRPr lang="zh-CN" altLang="en-US" sz="1836" b="1" spc="612" dirty="0">
                  <a:solidFill>
                    <a:srgbClr val="FF0000"/>
                  </a:solidFill>
                </a:endParaRPr>
              </a:p>
            </p:txBody>
          </p:sp>
          <p:sp>
            <p:nvSpPr>
              <p:cNvPr id="8" name="圆: 空心 7">
                <a:extLst>
                  <a:ext uri="{FF2B5EF4-FFF2-40B4-BE49-F238E27FC236}">
                    <a16:creationId xmlns:a16="http://schemas.microsoft.com/office/drawing/2014/main" id="{363DB85E-40BB-41B2-A257-D2E1BF782484}"/>
                  </a:ext>
                </a:extLst>
              </p:cNvPr>
              <p:cNvSpPr/>
              <p:nvPr/>
            </p:nvSpPr>
            <p:spPr>
              <a:xfrm>
                <a:off x="3484391" y="4066101"/>
                <a:ext cx="1671403" cy="1705066"/>
              </a:xfrm>
              <a:prstGeom prst="donut">
                <a:avLst/>
              </a:prstGeom>
              <a:ln w="381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836">
                  <a:solidFill>
                    <a:schemeClr val="tx1"/>
                  </a:solidFill>
                </a:endParaRPr>
              </a:p>
            </p:txBody>
          </p:sp>
          <p:sp>
            <p:nvSpPr>
              <p:cNvPr id="9" name="副标题 2">
                <a:extLst>
                  <a:ext uri="{FF2B5EF4-FFF2-40B4-BE49-F238E27FC236}">
                    <a16:creationId xmlns:a16="http://schemas.microsoft.com/office/drawing/2014/main" id="{E5B36E24-5949-470C-9D7C-C507358EC199}"/>
                  </a:ext>
                </a:extLst>
              </p:cNvPr>
              <p:cNvSpPr txBox="1">
                <a:spLocks/>
              </p:cNvSpPr>
              <p:nvPr/>
            </p:nvSpPr>
            <p:spPr>
              <a:xfrm>
                <a:off x="4981397" y="5170165"/>
                <a:ext cx="3718351" cy="532108"/>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836" dirty="0">
                    <a:latin typeface="Agency FB" panose="020B0503020202020204" pitchFamily="34" charset="0"/>
                  </a:rPr>
                  <a:t>A agile ecosystem for earthquake sciences</a:t>
                </a:r>
                <a:endParaRPr lang="zh-CN" altLang="en-US" sz="1836" dirty="0">
                  <a:latin typeface="Agency FB" panose="020B0503020202020204" pitchFamily="34" charset="0"/>
                </a:endParaRPr>
              </a:p>
            </p:txBody>
          </p:sp>
        </p:grpSp>
        <p:sp>
          <p:nvSpPr>
            <p:cNvPr id="6" name="标题 1">
              <a:extLst>
                <a:ext uri="{FF2B5EF4-FFF2-40B4-BE49-F238E27FC236}">
                  <a16:creationId xmlns:a16="http://schemas.microsoft.com/office/drawing/2014/main" id="{1120AAB6-9CA4-4B87-9C53-ED4E62AA8E45}"/>
                </a:ext>
              </a:extLst>
            </p:cNvPr>
            <p:cNvSpPr txBox="1">
              <a:spLocks/>
            </p:cNvSpPr>
            <p:nvPr/>
          </p:nvSpPr>
          <p:spPr>
            <a:xfrm>
              <a:off x="1409502" y="3859315"/>
              <a:ext cx="5821180" cy="1995591"/>
            </a:xfrm>
            <a:prstGeom prst="rect">
              <a:avLst/>
            </a:prstGeom>
          </p:spPr>
          <p:txBody>
            <a:bodyPr vert="horz" lIns="93260" tIns="46630" rIns="93260" bIns="4663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15706" dirty="0" err="1">
                  <a:solidFill>
                    <a:srgbClr val="4285F4"/>
                  </a:solidFill>
                  <a:latin typeface="Calibri" panose="020F0502020204030204" pitchFamily="34" charset="0"/>
                  <a:cs typeface="Calibri" panose="020F0502020204030204" pitchFamily="34" charset="0"/>
                </a:rPr>
                <a:t>i</a:t>
              </a:r>
              <a:endParaRPr lang="zh-CN" altLang="en-US" sz="6731" dirty="0">
                <a:solidFill>
                  <a:srgbClr val="4285F4"/>
                </a:solidFill>
                <a:latin typeface="Calibri" panose="020F0502020204030204" pitchFamily="34" charset="0"/>
                <a:cs typeface="Calibri" panose="020F0502020204030204" pitchFamily="34" charset="0"/>
              </a:endParaRPr>
            </a:p>
          </p:txBody>
        </p:sp>
      </p:grpSp>
      <p:sp>
        <p:nvSpPr>
          <p:cNvPr id="10" name="Title 1">
            <a:extLst>
              <a:ext uri="{FF2B5EF4-FFF2-40B4-BE49-F238E27FC236}">
                <a16:creationId xmlns:a16="http://schemas.microsoft.com/office/drawing/2014/main" id="{DD6FB4B3-3C96-48C1-8417-5A59AC879A87}"/>
              </a:ext>
            </a:extLst>
          </p:cNvPr>
          <p:cNvSpPr>
            <a:spLocks noGrp="1"/>
          </p:cNvSpPr>
          <p:nvPr/>
        </p:nvSpPr>
        <p:spPr bwMode="auto">
          <a:xfrm>
            <a:off x="122237" y="1647043"/>
            <a:ext cx="10942890" cy="18288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76250">
                      <a:srgbClr val="FFFFFF"/>
                    </a:gs>
                    <a:gs pos="51000">
                      <a:srgbClr val="FFFFFF"/>
                    </a:gs>
                  </a:gsLst>
                  <a:lin ang="5400000" scaled="0"/>
                </a:gradFill>
                <a:effectLst/>
                <a:latin typeface="+mj-lt"/>
                <a:ea typeface="+mn-ea"/>
                <a:cs typeface="Segoe UI" pitchFamily="34" charset="0"/>
              </a:defRPr>
            </a:lvl1pPr>
          </a:lstStyle>
          <a:p>
            <a:pPr lvl="0" algn="ctr">
              <a:lnSpc>
                <a:spcPct val="100000"/>
              </a:lnSpc>
              <a:defRPr/>
            </a:pPr>
            <a:r>
              <a:rPr lang="zh-CN" altLang="en-US" sz="4800" b="1" dirty="0">
                <a:solidFill>
                  <a:srgbClr val="0070C0"/>
                </a:solidFill>
                <a:latin typeface="微软雅黑" panose="020B0503020204020204" pitchFamily="34" charset="-122"/>
                <a:ea typeface="微软雅黑" panose="020B0503020204020204" pitchFamily="34" charset="-122"/>
                <a:cs typeface="Segoe UI Semilight" panose="020B0402040204020203" pitchFamily="34" charset="0"/>
              </a:rPr>
              <a:t>地震分析会商系统是什么？</a:t>
            </a:r>
            <a:endParaRPr lang="en-US" altLang="zh-CN" sz="4800" b="1" dirty="0">
              <a:solidFill>
                <a:srgbClr val="0070C0"/>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11" name="矩形 10">
            <a:extLst>
              <a:ext uri="{FF2B5EF4-FFF2-40B4-BE49-F238E27FC236}">
                <a16:creationId xmlns:a16="http://schemas.microsoft.com/office/drawing/2014/main" id="{E7DAF252-DB0A-4769-80FC-028BFBD80E7E}"/>
              </a:ext>
            </a:extLst>
          </p:cNvPr>
          <p:cNvSpPr/>
          <p:nvPr/>
        </p:nvSpPr>
        <p:spPr>
          <a:xfrm>
            <a:off x="3322637" y="677862"/>
            <a:ext cx="1798890" cy="400110"/>
          </a:xfrm>
          <a:prstGeom prst="rect">
            <a:avLst/>
          </a:prstGeom>
        </p:spPr>
        <p:txBody>
          <a:bodyPr wrap="none">
            <a:spAutoFit/>
          </a:bodyPr>
          <a:lstStyle/>
          <a:p>
            <a:r>
              <a:rPr lang="zh-CN" altLang="en-US" sz="2000" b="1" kern="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第一季 第一集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8793D88-0E80-4981-ADDC-70B95F4BF580}"/>
              </a:ext>
            </a:extLst>
          </p:cNvPr>
          <p:cNvSpPr/>
          <p:nvPr/>
        </p:nvSpPr>
        <p:spPr>
          <a:xfrm>
            <a:off x="1722437" y="5269767"/>
            <a:ext cx="5917004" cy="492443"/>
          </a:xfrm>
          <a:prstGeom prst="rect">
            <a:avLst/>
          </a:prstGeom>
        </p:spPr>
        <p:txBody>
          <a:bodyPr wrap="none">
            <a:spAutoFit/>
          </a:bodyPr>
          <a:lstStyle/>
          <a:p>
            <a:pPr algn="just">
              <a:spcAft>
                <a:spcPts val="0"/>
              </a:spcAft>
            </a:pPr>
            <a:r>
              <a:rPr lang="zh-CN"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难度：容易 </a:t>
            </a:r>
            <a:r>
              <a:rPr lang="en-US"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时长：</a:t>
            </a:r>
            <a:r>
              <a:rPr lang="en-US"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25</a:t>
            </a:r>
            <a:r>
              <a:rPr lang="zh-CN" altLang="zh-CN" sz="2600" b="1" kern="100" dirty="0">
                <a:latin typeface="微软雅黑" panose="020B0503020204020204" pitchFamily="34" charset="-122"/>
                <a:ea typeface="微软雅黑" panose="020B0503020204020204" pitchFamily="34" charset="-122"/>
                <a:cs typeface="Times New Roman" panose="02020603050405020304" pitchFamily="18" charset="0"/>
              </a:rPr>
              <a:t>分钟</a:t>
            </a:r>
            <a:endParaRPr lang="zh-CN" altLang="zh-CN" sz="26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91362250"/>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26471" y="525462"/>
            <a:ext cx="3931941" cy="2069265"/>
          </a:xfrm>
        </p:spPr>
        <p:txBody>
          <a:bodyPr/>
          <a:lstStyle/>
          <a:p>
            <a:r>
              <a:rPr lang="zh-CN" altLang="zh-CN" sz="3264" b="1" dirty="0">
                <a:latin typeface="微软雅黑" panose="020B0503020204020204" pitchFamily="34" charset="-122"/>
                <a:ea typeface="微软雅黑" panose="020B0503020204020204" pitchFamily="34" charset="-122"/>
              </a:rPr>
              <a:t>地震会商技术系统核心构成</a:t>
            </a:r>
            <a:endParaRPr lang="zh-CN" altLang="en-US" sz="3264" b="1" dirty="0">
              <a:latin typeface="微软雅黑" panose="020B0503020204020204" pitchFamily="34" charset="-122"/>
              <a:ea typeface="微软雅黑" panose="020B0503020204020204" pitchFamily="34" charset="-122"/>
            </a:endParaRPr>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982642" y="3040062"/>
            <a:ext cx="4419600" cy="3345627"/>
          </a:xfrm>
          <a:prstGeom prst="rect">
            <a:avLst/>
          </a:prstGeom>
          <a:ln>
            <a:noFill/>
          </a:ln>
          <a:effectLst>
            <a:outerShdw blurRad="190500" algn="tl" rotWithShape="0">
              <a:srgbClr val="000000">
                <a:alpha val="70000"/>
              </a:srgbClr>
            </a:outerShdw>
          </a:effectLst>
        </p:spPr>
      </p:pic>
      <p:pic>
        <p:nvPicPr>
          <p:cNvPr id="8" name="Picture 2" descr="技术架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6" y="68262"/>
            <a:ext cx="6057509"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9882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地震信息</a:t>
            </a:r>
            <a:r>
              <a:rPr kumimoji="0" lang="en-US" altLang="zh-CN"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BOT+LUIS</a:t>
            </a:r>
            <a:r>
              <a:rPr kumimoji="0" lang="zh-CN" alt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服务</a:t>
            </a:r>
            <a:endPar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32" name="Rectangle 19"/>
          <p:cNvSpPr/>
          <p:nvPr/>
        </p:nvSpPr>
        <p:spPr bwMode="auto">
          <a:xfrm>
            <a:off x="0" y="-11681"/>
            <a:ext cx="12436475" cy="1099725"/>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itle 33"/>
          <p:cNvSpPr txBox="1">
            <a:spLocks/>
          </p:cNvSpPr>
          <p:nvPr/>
        </p:nvSpPr>
        <p:spPr>
          <a:xfrm>
            <a:off x="190636" y="150720"/>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102"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Semilight" panose="020B0402040204020203" pitchFamily="34" charset="0"/>
              </a:rPr>
              <a:t>2018</a:t>
            </a:r>
            <a:r>
              <a:rPr kumimoji="0" lang="zh-CN" altLang="en-US" sz="3600" b="1" i="0" u="none" strike="noStrike" kern="1200" cap="none" spc="-102"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Semilight" panose="020B0402040204020203" pitchFamily="34" charset="0"/>
              </a:rPr>
              <a:t>年项目研究内容</a:t>
            </a:r>
            <a:endParaRPr kumimoji="0" lang="en-US" sz="3600" b="1"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pic>
        <p:nvPicPr>
          <p:cNvPr id="30" name="图片 29" descr="研究内容">
            <a:extLst>
              <a:ext uri="{FF2B5EF4-FFF2-40B4-BE49-F238E27FC236}">
                <a16:creationId xmlns:a16="http://schemas.microsoft.com/office/drawing/2014/main" id="{34A4B7F2-4310-4F02-B311-A17FBC18079C}"/>
              </a:ext>
            </a:extLst>
          </p:cNvPr>
          <p:cNvPicPr/>
          <p:nvPr/>
        </p:nvPicPr>
        <p:blipFill>
          <a:blip r:embed="rId2">
            <a:extLst>
              <a:ext uri="{28A0092B-C50C-407E-A947-70E740481C1C}">
                <a14:useLocalDpi xmlns:a14="http://schemas.microsoft.com/office/drawing/2010/main" val="0"/>
              </a:ext>
            </a:extLst>
          </a:blip>
          <a:srcRect l="4720" t="27904" b="25514"/>
          <a:stretch>
            <a:fillRect/>
          </a:stretch>
        </p:blipFill>
        <p:spPr bwMode="auto">
          <a:xfrm>
            <a:off x="207841" y="1439862"/>
            <a:ext cx="12074594" cy="4660204"/>
          </a:xfrm>
          <a:prstGeom prst="rect">
            <a:avLst/>
          </a:prstGeom>
          <a:noFill/>
          <a:ln>
            <a:noFill/>
          </a:ln>
        </p:spPr>
      </p:pic>
    </p:spTree>
    <p:extLst>
      <p:ext uri="{BB962C8B-B14F-4D97-AF65-F5344CB8AC3E}">
        <p14:creationId xmlns:p14="http://schemas.microsoft.com/office/powerpoint/2010/main" val="1632950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8C00"/>
        </a:solidFill>
        <a:effectLst/>
      </p:bgPr>
    </p:bg>
    <p:spTree>
      <p:nvGrpSpPr>
        <p:cNvPr id="1" name=""/>
        <p:cNvGrpSpPr/>
        <p:nvPr/>
      </p:nvGrpSpPr>
      <p:grpSpPr>
        <a:xfrm>
          <a:off x="0" y="0"/>
          <a:ext cx="0" cy="0"/>
          <a:chOff x="0" y="0"/>
          <a:chExt cx="0" cy="0"/>
        </a:xfrm>
      </p:grpSpPr>
      <p:sp>
        <p:nvSpPr>
          <p:cNvPr id="16" name="Rectangle 15"/>
          <p:cNvSpPr/>
          <p:nvPr/>
        </p:nvSpPr>
        <p:spPr bwMode="auto">
          <a:xfrm>
            <a:off x="883" y="4393052"/>
            <a:ext cx="12434711" cy="2601473"/>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11" name="Title 7"/>
          <p:cNvSpPr txBox="1">
            <a:spLocks/>
          </p:cNvSpPr>
          <p:nvPr/>
        </p:nvSpPr>
        <p:spPr>
          <a:xfrm>
            <a:off x="1538952" y="144462"/>
            <a:ext cx="10896642" cy="917444"/>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zh-CN" altLang="en-US" sz="4799" b="0" i="0" u="none" strike="noStrike" kern="1200" cap="none" spc="-104" normalizeH="0" baseline="0" noProof="0" dirty="0">
                <a:ln w="3175">
                  <a:noFill/>
                </a:ln>
                <a:solidFill>
                  <a:srgbClr val="FFFFFF"/>
                </a:solidFill>
                <a:effectLst/>
                <a:uLnTx/>
                <a:uFillTx/>
                <a:latin typeface="Segoe UI Light"/>
                <a:ea typeface="+mn-ea"/>
                <a:cs typeface="Segoe UI" pitchFamily="34" charset="0"/>
              </a:rPr>
              <a:t>全流程化的业务逻辑实现</a:t>
            </a:r>
            <a:endParaRPr kumimoji="0" lang="en-US" sz="4799" b="0" i="0" u="none" strike="noStrike" kern="1200" cap="none" spc="-104" normalizeH="0" baseline="0" noProof="0" dirty="0">
              <a:ln w="3175">
                <a:noFill/>
              </a:ln>
              <a:solidFill>
                <a:srgbClr val="FFFFFF"/>
              </a:solidFill>
              <a:effectLst/>
              <a:uLnTx/>
              <a:uFillTx/>
              <a:latin typeface="Segoe UI Light"/>
              <a:ea typeface="+mn-ea"/>
              <a:cs typeface="Segoe UI" pitchFamily="34" charset="0"/>
            </a:endParaRPr>
          </a:p>
        </p:txBody>
      </p:sp>
      <p:grpSp>
        <p:nvGrpSpPr>
          <p:cNvPr id="12" name="Group 11"/>
          <p:cNvGrpSpPr/>
          <p:nvPr/>
        </p:nvGrpSpPr>
        <p:grpSpPr>
          <a:xfrm>
            <a:off x="-354669" y="150810"/>
            <a:ext cx="1849176" cy="917444"/>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761330" y="7765886"/>
            <a:ext cx="2068987" cy="14222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2530" y="4564179"/>
            <a:ext cx="2255518" cy="2255518"/>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808037" y="4987638"/>
              <a:ext cx="1441625" cy="469106"/>
            </a:xfrm>
            <a:prstGeom prst="rect">
              <a:avLst/>
            </a:prstGeom>
            <a:noFill/>
          </p:spPr>
          <p:txBody>
            <a:bodyPr wrap="non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zh-CN" alt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业务定义</a:t>
              </a:r>
              <a:endPar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0" name="Group 9"/>
          <p:cNvGrpSpPr/>
          <p:nvPr/>
        </p:nvGrpSpPr>
        <p:grpSpPr>
          <a:xfrm>
            <a:off x="2923962" y="4564179"/>
            <a:ext cx="2273661" cy="2255518"/>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p:cNvSpPr txBox="1"/>
            <p:nvPr/>
          </p:nvSpPr>
          <p:spPr>
            <a:xfrm>
              <a:off x="3612923" y="4987638"/>
              <a:ext cx="1441624" cy="469106"/>
            </a:xfrm>
            <a:prstGeom prst="rect">
              <a:avLst/>
            </a:prstGeom>
            <a:noFill/>
          </p:spPr>
          <p:txBody>
            <a:bodyPr wrap="non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zh-CN" alt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提供流程</a:t>
              </a:r>
              <a:endPar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9" name="Group 8"/>
          <p:cNvGrpSpPr/>
          <p:nvPr/>
        </p:nvGrpSpPr>
        <p:grpSpPr>
          <a:xfrm>
            <a:off x="5426741" y="4564179"/>
            <a:ext cx="6551718" cy="2255518"/>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55" tIns="35555" rIns="35555" bIns="35555" numCol="1" spcCol="1270" anchor="ctr" anchorCtr="0">
              <a:noAutofit/>
            </a:bodyPr>
            <a:lstStyle/>
            <a:p>
              <a:pPr marL="0" marR="0" lvl="0" indent="0" algn="ctr" defTabSz="932563" rtl="0" eaLnBrk="1" fontAlgn="auto" latinLnBrk="0" hangingPunct="1">
                <a:lnSpc>
                  <a:spcPct val="90000"/>
                </a:lnSpc>
                <a:spcBef>
                  <a:spcPct val="0"/>
                </a:spcBef>
                <a:spcAft>
                  <a:spcPct val="35000"/>
                </a:spcAft>
                <a:buClrTx/>
                <a:buSzTx/>
                <a:buFontTx/>
                <a:buNone/>
                <a:tabLst/>
                <a:defRPr/>
              </a:pPr>
              <a:r>
                <a:rPr kumimoji="0" lang="zh-CN" alt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自主运行</a:t>
              </a:r>
              <a:endPar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55" tIns="35555" rIns="35555" bIns="35555" numCol="1" spcCol="1270" anchor="ctr" anchorCtr="0">
              <a:noAutofit/>
            </a:bodyPr>
            <a:lstStyle/>
            <a:p>
              <a:pPr marL="0" marR="0" lvl="0" indent="0" algn="ctr" defTabSz="932563" rtl="0" eaLnBrk="1" fontAlgn="auto" latinLnBrk="0" hangingPunct="1">
                <a:lnSpc>
                  <a:spcPct val="90000"/>
                </a:lnSpc>
                <a:spcBef>
                  <a:spcPct val="0"/>
                </a:spcBef>
                <a:spcAft>
                  <a:spcPct val="35000"/>
                </a:spcAft>
                <a:buClrTx/>
                <a:buSzTx/>
                <a:buFontTx/>
                <a:buNone/>
                <a:tabLst/>
                <a:defRPr/>
              </a:pPr>
              <a:r>
                <a:rPr kumimoji="0" lang="zh-CN" alt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部署</a:t>
              </a:r>
              <a:endPar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grpSp>
      <p:pic>
        <p:nvPicPr>
          <p:cNvPr id="2050" name="Picture 2" descr="1T)J@P{I(Z`DUNTPH{9]%%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7418" y="989928"/>
            <a:ext cx="7620000" cy="3289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5631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3.97186E-6 " pathEditMode="relative" rAng="0" ptsTypes="AA">
                                      <p:cBhvr>
                                        <p:cTn id="9" dur="500" fill="hold"/>
                                        <p:tgtEl>
                                          <p:spTgt spid="11"/>
                                        </p:tgtEl>
                                        <p:attrNameLst>
                                          <p:attrName>ppt_x</p:attrName>
                                          <p:attrName>ppt_y</p:attrName>
                                        </p:attrNameLst>
                                      </p:cBhvr>
                                      <p:rCtr x="-76600" y="-2300"/>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decel="10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nodeType="withEffect">
                                  <p:stCondLst>
                                    <p:cond delay="250"/>
                                  </p:stCondLst>
                                  <p:childTnLst>
                                    <p:animMotion origin="layout" path="M 0.01519 0.00046 L 9.9566E-8 -3.18656E-6 " pathEditMode="relative" rAng="0" ptsTypes="AA">
                                      <p:cBhvr>
                                        <p:cTn id="23" dur="500" fill="hold"/>
                                        <p:tgtEl>
                                          <p:spTgt spid="15"/>
                                        </p:tgtEl>
                                        <p:attrNameLst>
                                          <p:attrName>ppt_x</p:attrName>
                                          <p:attrName>ppt_y</p:attrName>
                                        </p:attrNameLst>
                                      </p:cBhvr>
                                      <p:rCtr x="-76600" y="-2300"/>
                                    </p:animMotion>
                                  </p:childTnLst>
                                </p:cTn>
                              </p:par>
                              <p:par>
                                <p:cTn id="24" presetID="10" presetClass="entr" presetSubtype="0" fill="hold" nodeType="withEffect">
                                  <p:stCondLst>
                                    <p:cond delay="35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nodeType="withEffect">
                                  <p:stCondLst>
                                    <p:cond delay="350"/>
                                  </p:stCondLst>
                                  <p:childTnLst>
                                    <p:animMotion origin="layout" path="M 0.01519 0.00046 L 4.59791E-6 -3.18656E-6 " pathEditMode="relative" rAng="0" ptsTypes="AA">
                                      <p:cBhvr>
                                        <p:cTn id="28" dur="500" fill="hold"/>
                                        <p:tgtEl>
                                          <p:spTgt spid="10"/>
                                        </p:tgtEl>
                                        <p:attrNameLst>
                                          <p:attrName>ppt_x</p:attrName>
                                          <p:attrName>ppt_y</p:attrName>
                                        </p:attrNameLst>
                                      </p:cBhvr>
                                      <p:rCtr x="-76600" y="-2300"/>
                                    </p:animMotion>
                                  </p:childTnLst>
                                </p:cTn>
                              </p:par>
                              <p:par>
                                <p:cTn id="29" presetID="10" presetClass="entr" presetSubtype="0" fill="hold" nodeType="withEffect">
                                  <p:stCondLst>
                                    <p:cond delay="4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42" presetClass="path" presetSubtype="0" decel="100000" fill="hold" nodeType="withEffect">
                                  <p:stCondLst>
                                    <p:cond delay="450"/>
                                  </p:stCondLst>
                                  <p:childTnLst>
                                    <p:animMotion origin="layout" path="M 0.01523 0.00046 L 4.16667E-7 2.59259E-6 " pathEditMode="relative" rAng="0" ptsTypes="AA">
                                      <p:cBhvr>
                                        <p:cTn id="33" dur="500" fill="hold"/>
                                        <p:tgtEl>
                                          <p:spTgt spid="9"/>
                                        </p:tgtEl>
                                        <p:attrNameLst>
                                          <p:attrName>ppt_x</p:attrName>
                                          <p:attrName>ppt_y</p:attrName>
                                        </p:attrNameLst>
                                      </p:cBhvr>
                                      <p:rCtr x="-76800" y="-2300"/>
                                    </p:animMotion>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050"/>
                                        </p:tgtEl>
                                        <p:attrNameLst>
                                          <p:attrName>style.visibility</p:attrName>
                                        </p:attrNameLst>
                                      </p:cBhvr>
                                      <p:to>
                                        <p:strVal val="visible"/>
                                      </p:to>
                                    </p:set>
                                    <p:anim calcmode="lin" valueType="num">
                                      <p:cBhvr>
                                        <p:cTn id="38" dur="500" fill="hold"/>
                                        <p:tgtEl>
                                          <p:spTgt spid="2050"/>
                                        </p:tgtEl>
                                        <p:attrNameLst>
                                          <p:attrName>ppt_w</p:attrName>
                                        </p:attrNameLst>
                                      </p:cBhvr>
                                      <p:tavLst>
                                        <p:tav tm="0">
                                          <p:val>
                                            <p:fltVal val="0"/>
                                          </p:val>
                                        </p:tav>
                                        <p:tav tm="100000">
                                          <p:val>
                                            <p:strVal val="#ppt_w"/>
                                          </p:val>
                                        </p:tav>
                                      </p:tavLst>
                                    </p:anim>
                                    <p:anim calcmode="lin" valueType="num">
                                      <p:cBhvr>
                                        <p:cTn id="39" dur="500" fill="hold"/>
                                        <p:tgtEl>
                                          <p:spTgt spid="2050"/>
                                        </p:tgtEl>
                                        <p:attrNameLst>
                                          <p:attrName>ppt_h</p:attrName>
                                        </p:attrNameLst>
                                      </p:cBhvr>
                                      <p:tavLst>
                                        <p:tav tm="0">
                                          <p:val>
                                            <p:fltVal val="0"/>
                                          </p:val>
                                        </p:tav>
                                        <p:tav tm="100000">
                                          <p:val>
                                            <p:strVal val="#ppt_h"/>
                                          </p:val>
                                        </p:tav>
                                      </p:tavLst>
                                    </p:anim>
                                    <p:animEffect transition="in" filter="fade">
                                      <p:cBhvr>
                                        <p:cTn id="4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9">
            <a:extLst>
              <a:ext uri="{FF2B5EF4-FFF2-40B4-BE49-F238E27FC236}">
                <a16:creationId xmlns:a16="http://schemas.microsoft.com/office/drawing/2014/main" id="{FA931B3B-4B3A-4AC6-AF55-99098A81D7A4}"/>
              </a:ext>
            </a:extLst>
          </p:cNvPr>
          <p:cNvSpPr/>
          <p:nvPr/>
        </p:nvSpPr>
        <p:spPr bwMode="auto">
          <a:xfrm>
            <a:off x="-38024" y="-12109"/>
            <a:ext cx="12474499" cy="92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5" name="内容占位符 4"/>
          <p:cNvGraphicFramePr>
            <a:graphicFrameLocks noGrp="1"/>
          </p:cNvGraphicFramePr>
          <p:nvPr>
            <p:ph idx="1"/>
            <p:extLst/>
          </p:nvPr>
        </p:nvGraphicFramePr>
        <p:xfrm>
          <a:off x="960437" y="982662"/>
          <a:ext cx="11201400" cy="60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2636837" y="141162"/>
            <a:ext cx="7467600" cy="58477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zh-CN" altLang="zh-CN" sz="3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地震分析预报会商技术系统规划</a:t>
            </a:r>
            <a:endParaRPr kumimoji="0" lang="zh-CN" altLang="en-US" sz="3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105513" y="6239078"/>
            <a:ext cx="8491352" cy="42716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zh-CN" sz="2176" b="0" i="0" u="none" strike="noStrike" kern="1200" cap="none" spc="0" normalizeH="0" baseline="0" noProof="0" dirty="0">
                <a:ln>
                  <a:noFill/>
                </a:ln>
                <a:solidFill>
                  <a:srgbClr val="505050"/>
                </a:solidFill>
                <a:effectLst/>
                <a:uLnTx/>
                <a:uFillTx/>
                <a:latin typeface="微软雅黑" panose="020B0503020204020204" pitchFamily="34" charset="-122"/>
                <a:ea typeface="微软雅黑" panose="020B0503020204020204" pitchFamily="34" charset="-122"/>
                <a:cs typeface="+mn-cs"/>
              </a:rPr>
              <a:t>核心目标是实现地震预报的数字化、信息化、智能化与智慧决策。</a:t>
            </a:r>
            <a:endParaRPr kumimoji="0" lang="zh-CN" altLang="en-US" sz="2176" b="0" i="0" u="none" strike="noStrike" kern="1200" cap="none" spc="0" normalizeH="0" baseline="0" noProof="0" dirty="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655637" y="5199909"/>
            <a:ext cx="1579278" cy="42716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2176"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三步走战略</a:t>
            </a:r>
            <a:endParaRPr kumimoji="0" lang="zh-CN" altLang="en-US" sz="2176" b="1" i="0" u="none" strike="noStrike" kern="1200" cap="none" spc="0" normalizeH="0" baseline="0" noProof="0" dirty="0">
              <a:ln>
                <a:noFill/>
              </a:ln>
              <a:solidFill>
                <a:srgbClr val="FF0000"/>
              </a:solidFill>
              <a:effectLst/>
              <a:uLnTx/>
              <a:uFillTx/>
              <a:latin typeface="Segoe UI"/>
              <a:ea typeface="+mn-ea"/>
              <a:cs typeface="+mn-cs"/>
            </a:endParaRPr>
          </a:p>
        </p:txBody>
      </p:sp>
      <p:sp>
        <p:nvSpPr>
          <p:cNvPr id="2" name="矩形 1">
            <a:extLst>
              <a:ext uri="{FF2B5EF4-FFF2-40B4-BE49-F238E27FC236}">
                <a16:creationId xmlns:a16="http://schemas.microsoft.com/office/drawing/2014/main" id="{79E250A3-4F21-4DB6-B9B0-167F20327374}"/>
              </a:ext>
            </a:extLst>
          </p:cNvPr>
          <p:cNvSpPr/>
          <p:nvPr/>
        </p:nvSpPr>
        <p:spPr>
          <a:xfrm>
            <a:off x="2904111" y="3845996"/>
            <a:ext cx="755335"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2018</a:t>
            </a:r>
            <a:endParaRPr kumimoji="0" lang="zh-CN" altLang="en-US" sz="1800" b="1" i="0" u="none" strike="noStrike" kern="1200" cap="none" spc="0" normalizeH="0" baseline="0" noProof="0" dirty="0">
              <a:ln>
                <a:noFill/>
              </a:ln>
              <a:solidFill>
                <a:srgbClr val="FF0000"/>
              </a:solidFill>
              <a:effectLst/>
              <a:uLnTx/>
              <a:uFillTx/>
              <a:latin typeface="Segoe UI"/>
              <a:ea typeface="+mn-ea"/>
              <a:cs typeface="+mn-cs"/>
            </a:endParaRPr>
          </a:p>
        </p:txBody>
      </p:sp>
      <p:sp>
        <p:nvSpPr>
          <p:cNvPr id="10" name="矩形 9">
            <a:extLst>
              <a:ext uri="{FF2B5EF4-FFF2-40B4-BE49-F238E27FC236}">
                <a16:creationId xmlns:a16="http://schemas.microsoft.com/office/drawing/2014/main" id="{E74736C9-5680-49DD-A150-146D43C80857}"/>
              </a:ext>
            </a:extLst>
          </p:cNvPr>
          <p:cNvSpPr/>
          <p:nvPr/>
        </p:nvSpPr>
        <p:spPr>
          <a:xfrm>
            <a:off x="6358456" y="3845996"/>
            <a:ext cx="755335"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2019</a:t>
            </a:r>
            <a:endParaRPr kumimoji="0" lang="zh-CN" altLang="en-US" sz="1800" b="1" i="0" u="none" strike="noStrike" kern="1200" cap="none" spc="0" normalizeH="0" baseline="0" noProof="0" dirty="0">
              <a:ln>
                <a:noFill/>
              </a:ln>
              <a:solidFill>
                <a:srgbClr val="FF0000"/>
              </a:solidFill>
              <a:effectLst/>
              <a:uLnTx/>
              <a:uFillTx/>
              <a:latin typeface="Segoe UI"/>
              <a:ea typeface="+mn-ea"/>
              <a:cs typeface="+mn-cs"/>
            </a:endParaRPr>
          </a:p>
        </p:txBody>
      </p:sp>
      <p:sp>
        <p:nvSpPr>
          <p:cNvPr id="11" name="矩形 10">
            <a:extLst>
              <a:ext uri="{FF2B5EF4-FFF2-40B4-BE49-F238E27FC236}">
                <a16:creationId xmlns:a16="http://schemas.microsoft.com/office/drawing/2014/main" id="{216B41C6-1D18-4F71-BAF4-5DD2F0A54A3B}"/>
              </a:ext>
            </a:extLst>
          </p:cNvPr>
          <p:cNvSpPr/>
          <p:nvPr/>
        </p:nvSpPr>
        <p:spPr>
          <a:xfrm>
            <a:off x="9812801" y="3845996"/>
            <a:ext cx="755335"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2020</a:t>
            </a:r>
            <a:endParaRPr kumimoji="0" lang="zh-CN" altLang="en-US" sz="1800" b="1" i="0" u="none" strike="noStrike" kern="1200" cap="none" spc="0" normalizeH="0" baseline="0" noProof="0" dirty="0">
              <a:ln>
                <a:noFill/>
              </a:ln>
              <a:solidFill>
                <a:srgbClr val="FF0000"/>
              </a:solidFill>
              <a:effectLst/>
              <a:uLnTx/>
              <a:uFillTx/>
              <a:latin typeface="Segoe UI"/>
              <a:ea typeface="+mn-ea"/>
              <a:cs typeface="+mn-cs"/>
            </a:endParaRPr>
          </a:p>
        </p:txBody>
      </p:sp>
      <p:sp>
        <p:nvSpPr>
          <p:cNvPr id="12" name="矩形 11">
            <a:extLst>
              <a:ext uri="{FF2B5EF4-FFF2-40B4-BE49-F238E27FC236}">
                <a16:creationId xmlns:a16="http://schemas.microsoft.com/office/drawing/2014/main" id="{4167969A-BEF7-4629-BF34-9CFCE195E469}"/>
              </a:ext>
            </a:extLst>
          </p:cNvPr>
          <p:cNvSpPr/>
          <p:nvPr/>
        </p:nvSpPr>
        <p:spPr>
          <a:xfrm>
            <a:off x="262948" y="1051619"/>
            <a:ext cx="7423827" cy="40011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srgbClr val="0078D7"/>
                </a:solidFill>
                <a:effectLst/>
                <a:uLnTx/>
                <a:uFillTx/>
                <a:latin typeface="微软雅黑" panose="020B0503020204020204" pitchFamily="34" charset="-122"/>
                <a:ea typeface="微软雅黑" panose="020B0503020204020204" pitchFamily="34" charset="-122"/>
                <a:cs typeface="Arial" panose="020B0604020202020204" pitchFamily="34" charset="0"/>
              </a:rPr>
              <a:t>2018</a:t>
            </a:r>
            <a:r>
              <a:rPr kumimoji="0" lang="zh-CN" altLang="en-US" sz="2000" b="1" i="0" u="none" strike="noStrike" kern="100" cap="none" spc="0" normalizeH="0" baseline="0" noProof="0" dirty="0">
                <a:ln>
                  <a:noFill/>
                </a:ln>
                <a:solidFill>
                  <a:srgbClr val="0078D7"/>
                </a:solidFill>
                <a:effectLst/>
                <a:uLnTx/>
                <a:uFillTx/>
                <a:latin typeface="微软雅黑" panose="020B0503020204020204" pitchFamily="34" charset="-122"/>
                <a:ea typeface="微软雅黑" panose="020B0503020204020204" pitchFamily="34" charset="-122"/>
                <a:cs typeface="Arial" panose="020B0604020202020204" pitchFamily="34" charset="0"/>
              </a:rPr>
              <a:t>年度地震监测预报领域支持项目（编号：</a:t>
            </a:r>
            <a:r>
              <a:rPr kumimoji="0" lang="en-US" altLang="zh-CN" sz="2000" b="1" i="0" u="none" strike="noStrike" kern="100" cap="none" spc="0" normalizeH="0" baseline="0" noProof="0" dirty="0">
                <a:ln>
                  <a:noFill/>
                </a:ln>
                <a:solidFill>
                  <a:srgbClr val="0078D7"/>
                </a:solidFill>
                <a:effectLst/>
                <a:uLnTx/>
                <a:uFillTx/>
                <a:latin typeface="微软雅黑" panose="020B0503020204020204" pitchFamily="34" charset="-122"/>
                <a:ea typeface="微软雅黑" panose="020B0503020204020204" pitchFamily="34" charset="-122"/>
                <a:cs typeface="Arial" panose="020B0604020202020204" pitchFamily="34" charset="0"/>
              </a:rPr>
              <a:t>2018010205</a:t>
            </a:r>
            <a:r>
              <a:rPr kumimoji="0" lang="zh-CN" altLang="en-US" sz="2000" b="1" i="0" u="none" strike="noStrike" kern="100" cap="none" spc="0" normalizeH="0" baseline="0" noProof="0" dirty="0">
                <a:ln>
                  <a:noFill/>
                </a:ln>
                <a:solidFill>
                  <a:srgbClr val="0078D7"/>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2000" b="1" i="0" u="none" strike="noStrike" kern="1200" cap="none" spc="0" normalizeH="0" baseline="0" noProof="0" dirty="0">
              <a:ln>
                <a:noFill/>
              </a:ln>
              <a:solidFill>
                <a:srgbClr val="0078D7"/>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9182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2">
            <a:extLst>
              <a:ext uri="{FF2B5EF4-FFF2-40B4-BE49-F238E27FC236}">
                <a16:creationId xmlns:a16="http://schemas.microsoft.com/office/drawing/2014/main" id="{12944A5E-7B5E-4C3B-B048-09F312A892D4}"/>
              </a:ext>
            </a:extLst>
          </p:cNvPr>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42" b="1">
                <a:solidFill>
                  <a:schemeClr val="bg1"/>
                </a:solidFill>
                <a:latin typeface="微软雅黑" panose="020B0503020204020204" pitchFamily="34" charset="-122"/>
                <a:ea typeface="微软雅黑" panose="020B0503020204020204" pitchFamily="34" charset="-122"/>
              </a:defRPr>
            </a:lvl1pPr>
            <a:lvl2pPr marL="568251" indent="-218557">
              <a:defRPr sz="2142" b="1">
                <a:solidFill>
                  <a:schemeClr val="bg1"/>
                </a:solidFill>
                <a:latin typeface="微软雅黑" panose="020B0503020204020204" pitchFamily="34" charset="-122"/>
                <a:ea typeface="微软雅黑" panose="020B0503020204020204" pitchFamily="34" charset="-122"/>
              </a:defRPr>
            </a:lvl2pPr>
            <a:lvl3pPr marL="874231" indent="-174846">
              <a:defRPr sz="2142" b="1">
                <a:solidFill>
                  <a:schemeClr val="bg1"/>
                </a:solidFill>
                <a:latin typeface="微软雅黑" panose="020B0503020204020204" pitchFamily="34" charset="-122"/>
                <a:ea typeface="微软雅黑" panose="020B0503020204020204" pitchFamily="34" charset="-122"/>
              </a:defRPr>
            </a:lvl3pPr>
            <a:lvl4pPr marL="1223923" indent="-174846">
              <a:defRPr sz="2142" b="1">
                <a:solidFill>
                  <a:schemeClr val="bg1"/>
                </a:solidFill>
                <a:latin typeface="微软雅黑" panose="020B0503020204020204" pitchFamily="34" charset="-122"/>
                <a:ea typeface="微软雅黑" panose="020B0503020204020204" pitchFamily="34" charset="-122"/>
              </a:defRPr>
            </a:lvl4pPr>
            <a:lvl5pPr marL="1573615" indent="-174846">
              <a:defRPr sz="2142" b="1">
                <a:solidFill>
                  <a:schemeClr val="bg1"/>
                </a:solidFill>
                <a:latin typeface="微软雅黑" panose="020B0503020204020204" pitchFamily="34" charset="-122"/>
                <a:ea typeface="微软雅黑" panose="020B0503020204020204" pitchFamily="34" charset="-122"/>
              </a:defRPr>
            </a:lvl5pPr>
            <a:lvl6pPr marL="1923308" indent="-174846" eaLnBrk="0" fontAlgn="base" hangingPunct="0">
              <a:spcBef>
                <a:spcPct val="0"/>
              </a:spcBef>
              <a:spcAft>
                <a:spcPct val="0"/>
              </a:spcAft>
              <a:defRPr sz="2142" b="1">
                <a:solidFill>
                  <a:schemeClr val="bg1"/>
                </a:solidFill>
                <a:latin typeface="微软雅黑" panose="020B0503020204020204" pitchFamily="34" charset="-122"/>
                <a:ea typeface="微软雅黑" panose="020B0503020204020204" pitchFamily="34" charset="-122"/>
              </a:defRPr>
            </a:lvl6pPr>
            <a:lvl7pPr marL="2272999" indent="-174846" eaLnBrk="0" fontAlgn="base" hangingPunct="0">
              <a:spcBef>
                <a:spcPct val="0"/>
              </a:spcBef>
              <a:spcAft>
                <a:spcPct val="0"/>
              </a:spcAft>
              <a:defRPr sz="2142" b="1">
                <a:solidFill>
                  <a:schemeClr val="bg1"/>
                </a:solidFill>
                <a:latin typeface="微软雅黑" panose="020B0503020204020204" pitchFamily="34" charset="-122"/>
                <a:ea typeface="微软雅黑" panose="020B0503020204020204" pitchFamily="34" charset="-122"/>
              </a:defRPr>
            </a:lvl7pPr>
            <a:lvl8pPr marL="2622691" indent="-174846" eaLnBrk="0" fontAlgn="base" hangingPunct="0">
              <a:spcBef>
                <a:spcPct val="0"/>
              </a:spcBef>
              <a:spcAft>
                <a:spcPct val="0"/>
              </a:spcAft>
              <a:defRPr sz="2142" b="1">
                <a:solidFill>
                  <a:schemeClr val="bg1"/>
                </a:solidFill>
                <a:latin typeface="微软雅黑" panose="020B0503020204020204" pitchFamily="34" charset="-122"/>
                <a:ea typeface="微软雅黑" panose="020B0503020204020204" pitchFamily="34" charset="-122"/>
              </a:defRPr>
            </a:lvl8pPr>
            <a:lvl9pPr marL="2972383" indent="-174846" eaLnBrk="0" fontAlgn="base" hangingPunct="0">
              <a:spcBef>
                <a:spcPct val="0"/>
              </a:spcBef>
              <a:spcAft>
                <a:spcPct val="0"/>
              </a:spcAft>
              <a:defRPr sz="2142" b="1">
                <a:solidFill>
                  <a:schemeClr val="bg1"/>
                </a:solidFill>
                <a:latin typeface="微软雅黑" panose="020B0503020204020204" pitchFamily="34" charset="-122"/>
                <a:ea typeface="微软雅黑" panose="020B0503020204020204" pitchFamily="34" charset="-122"/>
              </a:defRPr>
            </a:lvl9pPr>
          </a:lstStyle>
          <a:p>
            <a:pPr>
              <a:defRPr/>
            </a:pPr>
            <a:fld id="{7784A348-0CC5-4264-8E59-FAFFDD777922}" type="slidenum">
              <a:rPr lang="en-US" altLang="zh-CN" sz="535">
                <a:solidFill>
                  <a:srgbClr val="979797"/>
                </a:solidFill>
              </a:rPr>
              <a:pPr>
                <a:defRPr/>
              </a:pPr>
              <a:t>14</a:t>
            </a:fld>
            <a:endParaRPr lang="en-US" altLang="zh-CN" sz="535">
              <a:solidFill>
                <a:srgbClr val="979797"/>
              </a:solidFill>
            </a:endParaRPr>
          </a:p>
        </p:txBody>
      </p:sp>
      <p:pic>
        <p:nvPicPr>
          <p:cNvPr id="49155" name="Picture 2">
            <a:extLst>
              <a:ext uri="{FF2B5EF4-FFF2-40B4-BE49-F238E27FC236}">
                <a16:creationId xmlns:a16="http://schemas.microsoft.com/office/drawing/2014/main" id="{CB7A5DC9-4AE5-4DD1-9C99-CA77F03C3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556"/>
          <a:stretch>
            <a:fillRect/>
          </a:stretch>
        </p:blipFill>
        <p:spPr bwMode="auto">
          <a:xfrm>
            <a:off x="6206547" y="3357966"/>
            <a:ext cx="6115354" cy="340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矩形 4">
            <a:extLst>
              <a:ext uri="{FF2B5EF4-FFF2-40B4-BE49-F238E27FC236}">
                <a16:creationId xmlns:a16="http://schemas.microsoft.com/office/drawing/2014/main" id="{C484C8B8-0A8F-460A-88BF-04F575F0BDCF}"/>
              </a:ext>
            </a:extLst>
          </p:cNvPr>
          <p:cNvSpPr>
            <a:spLocks noChangeArrowheads="1"/>
          </p:cNvSpPr>
          <p:nvPr/>
        </p:nvSpPr>
        <p:spPr bwMode="auto">
          <a:xfrm>
            <a:off x="2963841" y="199150"/>
            <a:ext cx="6719277" cy="4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bg1"/>
                </a:solidFill>
                <a:latin typeface="微软雅黑" panose="020B0503020204020204" pitchFamily="34" charset="-122"/>
                <a:ea typeface="微软雅黑" panose="020B0503020204020204" pitchFamily="34" charset="-122"/>
              </a:defRPr>
            </a:lvl1pPr>
            <a:lvl2pPr marL="742950" indent="-285750">
              <a:defRPr sz="2800" b="1">
                <a:solidFill>
                  <a:schemeClr val="bg1"/>
                </a:solidFill>
                <a:latin typeface="微软雅黑" panose="020B0503020204020204" pitchFamily="34" charset="-122"/>
                <a:ea typeface="微软雅黑" panose="020B0503020204020204" pitchFamily="34" charset="-122"/>
              </a:defRPr>
            </a:lvl2pPr>
            <a:lvl3pPr marL="1143000" indent="-228600">
              <a:defRPr sz="2800" b="1">
                <a:solidFill>
                  <a:schemeClr val="bg1"/>
                </a:solidFill>
                <a:latin typeface="微软雅黑" panose="020B0503020204020204" pitchFamily="34" charset="-122"/>
                <a:ea typeface="微软雅黑" panose="020B0503020204020204" pitchFamily="34" charset="-122"/>
              </a:defRPr>
            </a:lvl3pPr>
            <a:lvl4pPr marL="1600200" indent="-228600">
              <a:defRPr sz="2800" b="1">
                <a:solidFill>
                  <a:schemeClr val="bg1"/>
                </a:solidFill>
                <a:latin typeface="微软雅黑" panose="020B0503020204020204" pitchFamily="34" charset="-122"/>
                <a:ea typeface="微软雅黑" panose="020B0503020204020204" pitchFamily="34" charset="-122"/>
              </a:defRPr>
            </a:lvl4pPr>
            <a:lvl5pPr marL="2057400" indent="-228600">
              <a:defRPr sz="2800" b="1">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a:lstStyle>
          <a:p>
            <a:pPr algn="ctr"/>
            <a:r>
              <a:rPr lang="zh-CN" altLang="en-US" sz="2142"/>
              <a:t>对比</a:t>
            </a:r>
            <a:r>
              <a:rPr lang="en-US" altLang="zh-CN" sz="2142"/>
              <a:t>NEIC</a:t>
            </a:r>
            <a:r>
              <a:rPr lang="zh-CN" altLang="en-US" sz="2142"/>
              <a:t>的地震信息综合服务系统结构示意图</a:t>
            </a:r>
          </a:p>
        </p:txBody>
      </p:sp>
      <p:sp>
        <p:nvSpPr>
          <p:cNvPr id="6" name="矩形 5">
            <a:extLst>
              <a:ext uri="{FF2B5EF4-FFF2-40B4-BE49-F238E27FC236}">
                <a16:creationId xmlns:a16="http://schemas.microsoft.com/office/drawing/2014/main" id="{BFE37205-4D72-4999-8626-8A04ADD2E4A9}"/>
              </a:ext>
            </a:extLst>
          </p:cNvPr>
          <p:cNvSpPr/>
          <p:nvPr/>
        </p:nvSpPr>
        <p:spPr>
          <a:xfrm>
            <a:off x="613048" y="3998385"/>
            <a:ext cx="5288389" cy="2308324"/>
          </a:xfrm>
          <a:prstGeom prst="rect">
            <a:avLst/>
          </a:prstGeom>
        </p:spPr>
        <p:txBody>
          <a:bodyPr wrap="square">
            <a:spAutoFit/>
          </a:bodyPr>
          <a:lstStyle/>
          <a:p>
            <a:pPr>
              <a:defRPr/>
            </a:pPr>
            <a:r>
              <a:rPr lang="zh-CN" altLang="zh-CN" sz="2400" kern="100" dirty="0">
                <a:cs typeface="Times New Roman" panose="02020603050405020304" pitchFamily="18" charset="0"/>
              </a:rPr>
              <a:t>数据获取（</a:t>
            </a:r>
            <a:r>
              <a:rPr lang="en-US" altLang="zh-CN" sz="2400" kern="100" dirty="0"/>
              <a:t>Data acquisition</a:t>
            </a:r>
            <a:r>
              <a:rPr lang="zh-CN" altLang="zh-CN" sz="2400" kern="100" dirty="0">
                <a:cs typeface="Times New Roman" panose="02020603050405020304" pitchFamily="18" charset="0"/>
              </a:rPr>
              <a:t>）、数据处理（</a:t>
            </a:r>
            <a:r>
              <a:rPr lang="en-US" altLang="zh-CN" sz="2400" kern="100" dirty="0"/>
              <a:t>Data processing</a:t>
            </a:r>
            <a:r>
              <a:rPr lang="zh-CN" altLang="zh-CN" sz="2400" kern="100" dirty="0">
                <a:cs typeface="Times New Roman" panose="02020603050405020304" pitchFamily="18" charset="0"/>
              </a:rPr>
              <a:t>）和数据展示（</a:t>
            </a:r>
            <a:r>
              <a:rPr lang="en-US" altLang="zh-CN" sz="2400" kern="100" dirty="0"/>
              <a:t>Data presentation</a:t>
            </a:r>
            <a:r>
              <a:rPr lang="zh-CN" altLang="zh-CN" sz="2400" kern="100" dirty="0">
                <a:cs typeface="Times New Roman" panose="02020603050405020304" pitchFamily="18" charset="0"/>
              </a:rPr>
              <a:t>）三层应用模型之间的整</a:t>
            </a:r>
            <a:r>
              <a:rPr lang="zh-CN" altLang="zh-CN" sz="2400" kern="100" dirty="0"/>
              <a:t>合和信息交换，进而驱动整个业务数据、信息和产品之间的相互转换与信息共享。</a:t>
            </a:r>
            <a:endParaRPr lang="zh-CN" altLang="en-US" sz="2400" kern="100" dirty="0"/>
          </a:p>
        </p:txBody>
      </p:sp>
      <p:grpSp>
        <p:nvGrpSpPr>
          <p:cNvPr id="49158" name="组合 6">
            <a:extLst>
              <a:ext uri="{FF2B5EF4-FFF2-40B4-BE49-F238E27FC236}">
                <a16:creationId xmlns:a16="http://schemas.microsoft.com/office/drawing/2014/main" id="{9590E84F-E2E4-4E89-B0AF-5CF575857896}"/>
              </a:ext>
            </a:extLst>
          </p:cNvPr>
          <p:cNvGrpSpPr>
            <a:grpSpLocks/>
          </p:cNvGrpSpPr>
          <p:nvPr/>
        </p:nvGrpSpPr>
        <p:grpSpPr bwMode="auto">
          <a:xfrm>
            <a:off x="274637" y="919650"/>
            <a:ext cx="6019799" cy="2667000"/>
            <a:chOff x="412750" y="876300"/>
            <a:chExt cx="11331575" cy="5187352"/>
          </a:xfrm>
        </p:grpSpPr>
        <p:pic>
          <p:nvPicPr>
            <p:cNvPr id="49160" name="图片 34">
              <a:extLst>
                <a:ext uri="{FF2B5EF4-FFF2-40B4-BE49-F238E27FC236}">
                  <a16:creationId xmlns:a16="http://schemas.microsoft.com/office/drawing/2014/main" id="{1E295CB1-B4BC-4E8F-BC8E-B2FB41E48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775" y="876300"/>
              <a:ext cx="1428750" cy="784225"/>
            </a:xfrm>
            <a:prstGeom prst="rect">
              <a:avLst/>
            </a:prstGeom>
            <a:solidFill>
              <a:srgbClr val="EDEDED"/>
            </a:solidFill>
            <a:ln w="88900" cap="sq">
              <a:solidFill>
                <a:srgbClr val="FFFFFF"/>
              </a:solidFill>
              <a:miter lim="800000"/>
              <a:headEnd/>
              <a:tailEnd/>
            </a:ln>
          </p:spPr>
        </p:pic>
        <p:grpSp>
          <p:nvGrpSpPr>
            <p:cNvPr id="49161" name="组合 8">
              <a:extLst>
                <a:ext uri="{FF2B5EF4-FFF2-40B4-BE49-F238E27FC236}">
                  <a16:creationId xmlns:a16="http://schemas.microsoft.com/office/drawing/2014/main" id="{1CBB71FF-DC8D-4279-BBFC-16748FE194DD}"/>
                </a:ext>
              </a:extLst>
            </p:cNvPr>
            <p:cNvGrpSpPr>
              <a:grpSpLocks/>
            </p:cNvGrpSpPr>
            <p:nvPr/>
          </p:nvGrpSpPr>
          <p:grpSpPr bwMode="auto">
            <a:xfrm>
              <a:off x="412750" y="981252"/>
              <a:ext cx="11331575" cy="5082400"/>
              <a:chOff x="412750" y="981252"/>
              <a:chExt cx="11331575" cy="5082400"/>
            </a:xfrm>
          </p:grpSpPr>
          <p:pic>
            <p:nvPicPr>
              <p:cNvPr id="49162" name="Picture 1" descr="C:\Users\Max\Documents\Tencent Files\83213876\Image\FR16K%6HX{[M(~2PI~Z]IG0.jpg">
                <a:extLst>
                  <a:ext uri="{FF2B5EF4-FFF2-40B4-BE49-F238E27FC236}">
                    <a16:creationId xmlns:a16="http://schemas.microsoft.com/office/drawing/2014/main" id="{9D8F701E-24D7-488C-9928-625A435E48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4448"/>
              <a:stretch>
                <a:fillRect/>
              </a:stretch>
            </p:blipFill>
            <p:spPr bwMode="auto">
              <a:xfrm>
                <a:off x="10264775" y="4976813"/>
                <a:ext cx="1406525" cy="933450"/>
              </a:xfrm>
              <a:prstGeom prst="rect">
                <a:avLst/>
              </a:prstGeom>
              <a:solidFill>
                <a:srgbClr val="EDEDED"/>
              </a:solidFill>
              <a:ln w="88900" cap="sq">
                <a:solidFill>
                  <a:srgbClr val="FFFFFF"/>
                </a:solidFill>
                <a:miter lim="800000"/>
                <a:headEnd/>
                <a:tailEnd/>
              </a:ln>
            </p:spPr>
          </p:pic>
          <p:sp>
            <p:nvSpPr>
              <p:cNvPr id="49163" name="TextBox 23">
                <a:extLst>
                  <a:ext uri="{FF2B5EF4-FFF2-40B4-BE49-F238E27FC236}">
                    <a16:creationId xmlns:a16="http://schemas.microsoft.com/office/drawing/2014/main" id="{DBE9FF5E-4173-49A2-9514-00F0395813F7}"/>
                  </a:ext>
                </a:extLst>
              </p:cNvPr>
              <p:cNvSpPr>
                <a:spLocks noChangeArrowheads="1"/>
              </p:cNvSpPr>
              <p:nvPr/>
            </p:nvSpPr>
            <p:spPr bwMode="auto">
              <a:xfrm>
                <a:off x="4216851" y="5133445"/>
                <a:ext cx="4450484" cy="93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9934" tIns="34967" rIns="69934" bIns="34967">
                <a:spAutoFit/>
              </a:bodyPr>
              <a:lstStyle>
                <a:lvl1pPr>
                  <a:defRPr sz="2800" b="1">
                    <a:solidFill>
                      <a:schemeClr val="bg1"/>
                    </a:solidFill>
                    <a:latin typeface="微软雅黑" panose="020B0503020204020204" pitchFamily="34" charset="-122"/>
                    <a:ea typeface="微软雅黑" panose="020B0503020204020204" pitchFamily="34" charset="-122"/>
                  </a:defRPr>
                </a:lvl1pPr>
                <a:lvl2pPr marL="742950" indent="-285750">
                  <a:defRPr sz="2800" b="1">
                    <a:solidFill>
                      <a:schemeClr val="bg1"/>
                    </a:solidFill>
                    <a:latin typeface="微软雅黑" panose="020B0503020204020204" pitchFamily="34" charset="-122"/>
                    <a:ea typeface="微软雅黑" panose="020B0503020204020204" pitchFamily="34" charset="-122"/>
                  </a:defRPr>
                </a:lvl2pPr>
                <a:lvl3pPr marL="1143000" indent="-228600">
                  <a:defRPr sz="2800" b="1">
                    <a:solidFill>
                      <a:schemeClr val="bg1"/>
                    </a:solidFill>
                    <a:latin typeface="微软雅黑" panose="020B0503020204020204" pitchFamily="34" charset="-122"/>
                    <a:ea typeface="微软雅黑" panose="020B0503020204020204" pitchFamily="34" charset="-122"/>
                  </a:defRPr>
                </a:lvl3pPr>
                <a:lvl4pPr marL="1600200" indent="-228600">
                  <a:defRPr sz="2800" b="1">
                    <a:solidFill>
                      <a:schemeClr val="bg1"/>
                    </a:solidFill>
                    <a:latin typeface="微软雅黑" panose="020B0503020204020204" pitchFamily="34" charset="-122"/>
                    <a:ea typeface="微软雅黑" panose="020B0503020204020204" pitchFamily="34" charset="-122"/>
                  </a:defRPr>
                </a:lvl4pPr>
                <a:lvl5pPr marL="2057400" indent="-228600">
                  <a:defRPr sz="2800" b="1">
                    <a:solidFill>
                      <a:schemeClr val="bg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a:lstStyle>
              <a:p>
                <a:pPr algn="ctr"/>
                <a:r>
                  <a:rPr lang="zh-CN" altLang="en-US" sz="1836">
                    <a:solidFill>
                      <a:srgbClr val="FF0000"/>
                    </a:solidFill>
                    <a:sym typeface="微软雅黑" panose="020B0503020204020204" pitchFamily="34" charset="-122"/>
                  </a:rPr>
                  <a:t>业务处理流程</a:t>
                </a:r>
                <a:endParaRPr lang="zh-CN" altLang="en-US" sz="1836">
                  <a:solidFill>
                    <a:srgbClr val="FF0000"/>
                  </a:solidFill>
                  <a:latin typeface="幼圆" panose="02010509060101010101" pitchFamily="49" charset="-122"/>
                  <a:sym typeface="幼圆" panose="02010509060101010101" pitchFamily="49" charset="-122"/>
                </a:endParaRPr>
              </a:p>
            </p:txBody>
          </p:sp>
          <p:grpSp>
            <p:nvGrpSpPr>
              <p:cNvPr id="49164" name="Group 10">
                <a:extLst>
                  <a:ext uri="{FF2B5EF4-FFF2-40B4-BE49-F238E27FC236}">
                    <a16:creationId xmlns:a16="http://schemas.microsoft.com/office/drawing/2014/main" id="{CD1F389F-789C-4C5A-801C-12304C69DE86}"/>
                  </a:ext>
                </a:extLst>
              </p:cNvPr>
              <p:cNvGrpSpPr>
                <a:grpSpLocks/>
              </p:cNvGrpSpPr>
              <p:nvPr/>
            </p:nvGrpSpPr>
            <p:grpSpPr bwMode="auto">
              <a:xfrm>
                <a:off x="412750" y="981252"/>
                <a:ext cx="11264900" cy="4886649"/>
                <a:chOff x="0" y="177"/>
                <a:chExt cx="11265526" cy="4886838"/>
              </a:xfrm>
            </p:grpSpPr>
            <p:sp>
              <p:nvSpPr>
                <p:cNvPr id="16" name="右大括号 2">
                  <a:extLst>
                    <a:ext uri="{FF2B5EF4-FFF2-40B4-BE49-F238E27FC236}">
                      <a16:creationId xmlns:a16="http://schemas.microsoft.com/office/drawing/2014/main" id="{DBB0BA0D-2F83-4A43-B17D-C21DDAC3505D}"/>
                    </a:ext>
                  </a:extLst>
                </p:cNvPr>
                <p:cNvSpPr>
                  <a:spLocks/>
                </p:cNvSpPr>
                <p:nvPr/>
              </p:nvSpPr>
              <p:spPr bwMode="auto">
                <a:xfrm>
                  <a:off x="2036384" y="67350"/>
                  <a:ext cx="747893" cy="4819665"/>
                </a:xfrm>
                <a:prstGeom prst="rightBrace">
                  <a:avLst>
                    <a:gd name="adj1" fmla="val 8300"/>
                    <a:gd name="adj2" fmla="val 50000"/>
                  </a:avLst>
                </a:prstGeom>
                <a:gradFill rotWithShape="0">
                  <a:gsLst>
                    <a:gs pos="0">
                      <a:srgbClr val="FFFFFF"/>
                    </a:gs>
                    <a:gs pos="100000">
                      <a:srgbClr val="99CCFF"/>
                    </a:gs>
                  </a:gsLst>
                  <a:lin ang="0" scaled="1"/>
                </a:gradFill>
                <a:ln w="28575" cmpd="sng">
                  <a:solidFill>
                    <a:srgbClr val="FF0000"/>
                  </a:solidFill>
                  <a:bevel/>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endParaRPr lang="zh-CN" altLang="zh-CN" sz="861"/>
                </a:p>
              </p:txBody>
            </p:sp>
            <p:sp>
              <p:nvSpPr>
                <p:cNvPr id="17" name="AutoShape 2">
                  <a:extLst>
                    <a:ext uri="{FF2B5EF4-FFF2-40B4-BE49-F238E27FC236}">
                      <a16:creationId xmlns:a16="http://schemas.microsoft.com/office/drawing/2014/main" id="{23D5A4A4-1F52-4A37-8601-BA9471E567F2}"/>
                    </a:ext>
                  </a:extLst>
                </p:cNvPr>
                <p:cNvSpPr>
                  <a:spLocks noChangeArrowheads="1"/>
                </p:cNvSpPr>
                <p:nvPr/>
              </p:nvSpPr>
              <p:spPr bwMode="auto">
                <a:xfrm>
                  <a:off x="8104883" y="2074144"/>
                  <a:ext cx="934866" cy="827069"/>
                </a:xfrm>
                <a:custGeom>
                  <a:avLst/>
                  <a:gdLst>
                    <a:gd name="T0" fmla="*/ 24175577 w 21600"/>
                    <a:gd name="T1" fmla="*/ 0 h 21600"/>
                    <a:gd name="T2" fmla="*/ 24175577 w 21600"/>
                    <a:gd name="T3" fmla="*/ 7332509 h 21600"/>
                    <a:gd name="T4" fmla="*/ 6303035 w 21600"/>
                    <a:gd name="T5" fmla="*/ 7332509 h 21600"/>
                    <a:gd name="T6" fmla="*/ 6303035 w 21600"/>
                    <a:gd name="T7" fmla="*/ 24337533 h 21600"/>
                    <a:gd name="T8" fmla="*/ 24175577 w 21600"/>
                    <a:gd name="T9" fmla="*/ 24337533 h 21600"/>
                    <a:gd name="T10" fmla="*/ 24175577 w 21600"/>
                    <a:gd name="T11" fmla="*/ 31670042 h 21600"/>
                    <a:gd name="T12" fmla="*/ 40339301 w 21600"/>
                    <a:gd name="T13" fmla="*/ 15835040 h 21600"/>
                    <a:gd name="T14" fmla="*/ 24175577 w 21600"/>
                    <a:gd name="T15" fmla="*/ 0 h 21600"/>
                    <a:gd name="T16" fmla="*/ 2521223 w 21600"/>
                    <a:gd name="T17" fmla="*/ 7332509 h 21600"/>
                    <a:gd name="T18" fmla="*/ 2521223 w 21600"/>
                    <a:gd name="T19" fmla="*/ 24337533 h 21600"/>
                    <a:gd name="T20" fmla="*/ 5042402 w 21600"/>
                    <a:gd name="T21" fmla="*/ 24337533 h 21600"/>
                    <a:gd name="T22" fmla="*/ 5042402 w 21600"/>
                    <a:gd name="T23" fmla="*/ 7332509 h 21600"/>
                    <a:gd name="T24" fmla="*/ 2521223 w 21600"/>
                    <a:gd name="T25" fmla="*/ 7332509 h 21600"/>
                    <a:gd name="T26" fmla="*/ 0 w 21600"/>
                    <a:gd name="T27" fmla="*/ 7332509 h 21600"/>
                    <a:gd name="T28" fmla="*/ 0 w 21600"/>
                    <a:gd name="T29" fmla="*/ 24337533 h 21600"/>
                    <a:gd name="T30" fmla="*/ 1260590 w 21600"/>
                    <a:gd name="T31" fmla="*/ 24337533 h 21600"/>
                    <a:gd name="T32" fmla="*/ 1260590 w 21600"/>
                    <a:gd name="T33" fmla="*/ 7332509 h 21600"/>
                    <a:gd name="T34" fmla="*/ 0 w 21600"/>
                    <a:gd name="T35" fmla="*/ 7332509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2945" y="0"/>
                      </a:moveTo>
                      <a:lnTo>
                        <a:pt x="12945" y="5001"/>
                      </a:lnTo>
                      <a:lnTo>
                        <a:pt x="3375" y="5001"/>
                      </a:lnTo>
                      <a:lnTo>
                        <a:pt x="3375" y="16599"/>
                      </a:lnTo>
                      <a:lnTo>
                        <a:pt x="12945" y="16599"/>
                      </a:lnTo>
                      <a:lnTo>
                        <a:pt x="12945" y="21600"/>
                      </a:lnTo>
                      <a:lnTo>
                        <a:pt x="21600" y="10800"/>
                      </a:lnTo>
                      <a:lnTo>
                        <a:pt x="12945" y="0"/>
                      </a:lnTo>
                      <a:close/>
                    </a:path>
                    <a:path w="21600" h="21600">
                      <a:moveTo>
                        <a:pt x="1350" y="5001"/>
                      </a:moveTo>
                      <a:lnTo>
                        <a:pt x="1350" y="16599"/>
                      </a:lnTo>
                      <a:lnTo>
                        <a:pt x="2700" y="16599"/>
                      </a:lnTo>
                      <a:lnTo>
                        <a:pt x="2700" y="5001"/>
                      </a:lnTo>
                      <a:lnTo>
                        <a:pt x="1350" y="5001"/>
                      </a:lnTo>
                      <a:close/>
                    </a:path>
                    <a:path w="21600" h="21600">
                      <a:moveTo>
                        <a:pt x="0" y="5001"/>
                      </a:moveTo>
                      <a:lnTo>
                        <a:pt x="0" y="16599"/>
                      </a:lnTo>
                      <a:lnTo>
                        <a:pt x="675" y="16599"/>
                      </a:lnTo>
                      <a:lnTo>
                        <a:pt x="675" y="5001"/>
                      </a:lnTo>
                      <a:lnTo>
                        <a:pt x="0" y="5001"/>
                      </a:lnTo>
                      <a:close/>
                    </a:path>
                  </a:pathLst>
                </a:custGeom>
                <a:gradFill rotWithShape="0">
                  <a:gsLst>
                    <a:gs pos="0">
                      <a:srgbClr val="FFFFFF"/>
                    </a:gs>
                    <a:gs pos="100000">
                      <a:srgbClr val="99CCFF"/>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defRPr/>
                  </a:pPr>
                  <a:endParaRPr lang="zh-CN" altLang="zh-CN" sz="861">
                    <a:solidFill>
                      <a:srgbClr val="000000"/>
                    </a:solidFill>
                    <a:sym typeface="Arial" panose="020B0604020202020204" pitchFamily="34" charset="0"/>
                  </a:endParaRPr>
                </a:p>
              </p:txBody>
            </p:sp>
            <p:pic>
              <p:nvPicPr>
                <p:cNvPr id="49170" name="Picture 9">
                  <a:extLst>
                    <a:ext uri="{FF2B5EF4-FFF2-40B4-BE49-F238E27FC236}">
                      <a16:creationId xmlns:a16="http://schemas.microsoft.com/office/drawing/2014/main" id="{E24BED13-F730-4B8C-8947-47F0653D12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680" y="599539"/>
                  <a:ext cx="1503348" cy="442999"/>
                </a:xfrm>
                <a:prstGeom prst="rect">
                  <a:avLst/>
                </a:prstGeom>
                <a:solidFill>
                  <a:srgbClr val="EDEDED"/>
                </a:solidFill>
                <a:ln w="88900" cap="sq">
                  <a:solidFill>
                    <a:srgbClr val="FFFFFF"/>
                  </a:solidFill>
                  <a:miter lim="800000"/>
                  <a:headEnd/>
                  <a:tailEnd/>
                </a:ln>
              </p:spPr>
            </p:pic>
            <p:pic>
              <p:nvPicPr>
                <p:cNvPr id="49171" name="Picture 10">
                  <a:extLst>
                    <a:ext uri="{FF2B5EF4-FFF2-40B4-BE49-F238E27FC236}">
                      <a16:creationId xmlns:a16="http://schemas.microsoft.com/office/drawing/2014/main" id="{4E19C8E7-6A6B-4C96-9C15-63DDC58497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006" y="1056828"/>
                  <a:ext cx="1589072" cy="330264"/>
                </a:xfrm>
                <a:prstGeom prst="rect">
                  <a:avLst/>
                </a:prstGeom>
                <a:solidFill>
                  <a:srgbClr val="EDEDED"/>
                </a:solidFill>
                <a:ln w="88900" cap="sq">
                  <a:solidFill>
                    <a:srgbClr val="FFFFFF"/>
                  </a:solidFill>
                  <a:miter lim="800000"/>
                  <a:headEnd/>
                  <a:tailEnd/>
                </a:ln>
              </p:spPr>
            </p:pic>
            <p:pic>
              <p:nvPicPr>
                <p:cNvPr id="49172" name="Picture 11">
                  <a:extLst>
                    <a:ext uri="{FF2B5EF4-FFF2-40B4-BE49-F238E27FC236}">
                      <a16:creationId xmlns:a16="http://schemas.microsoft.com/office/drawing/2014/main" id="{2B40ABAF-0CFE-4804-8FCA-4B82650172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030" y="1364863"/>
                  <a:ext cx="1371586" cy="382662"/>
                </a:xfrm>
                <a:prstGeom prst="rect">
                  <a:avLst/>
                </a:prstGeom>
                <a:solidFill>
                  <a:srgbClr val="EDEDED"/>
                </a:solidFill>
                <a:ln w="88900" cap="sq">
                  <a:solidFill>
                    <a:srgbClr val="FFFFFF"/>
                  </a:solidFill>
                  <a:miter lim="800000"/>
                  <a:headEnd/>
                  <a:tailEnd/>
                </a:ln>
              </p:spPr>
            </p:pic>
            <p:pic>
              <p:nvPicPr>
                <p:cNvPr id="49173" name="Picture 12">
                  <a:extLst>
                    <a:ext uri="{FF2B5EF4-FFF2-40B4-BE49-F238E27FC236}">
                      <a16:creationId xmlns:a16="http://schemas.microsoft.com/office/drawing/2014/main" id="{16C60071-6BDC-4323-A55C-64E6ED0641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465" y="2829548"/>
                  <a:ext cx="560382" cy="579550"/>
                </a:xfrm>
                <a:prstGeom prst="rect">
                  <a:avLst/>
                </a:prstGeom>
                <a:solidFill>
                  <a:srgbClr val="EDEDED"/>
                </a:solidFill>
                <a:ln w="88900" cap="sq">
                  <a:solidFill>
                    <a:srgbClr val="FFFFFF"/>
                  </a:solidFill>
                  <a:miter lim="800000"/>
                  <a:headEnd/>
                  <a:tailEnd/>
                </a:ln>
              </p:spPr>
            </p:pic>
            <p:pic>
              <p:nvPicPr>
                <p:cNvPr id="49174" name="Picture 13">
                  <a:extLst>
                    <a:ext uri="{FF2B5EF4-FFF2-40B4-BE49-F238E27FC236}">
                      <a16:creationId xmlns:a16="http://schemas.microsoft.com/office/drawing/2014/main" id="{AB6FA12C-3581-490F-8D8F-66B17EF4FE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6485" t="3374" r="6354" b="4387"/>
                <a:stretch>
                  <a:fillRect/>
                </a:stretch>
              </p:blipFill>
              <p:spPr bwMode="auto">
                <a:xfrm>
                  <a:off x="1193878" y="2829548"/>
                  <a:ext cx="427034" cy="520801"/>
                </a:xfrm>
                <a:prstGeom prst="rect">
                  <a:avLst/>
                </a:prstGeom>
                <a:solidFill>
                  <a:srgbClr val="EDEDED"/>
                </a:solidFill>
                <a:ln w="88900" cap="sq">
                  <a:solidFill>
                    <a:srgbClr val="FFFFFF"/>
                  </a:solidFill>
                  <a:miter lim="800000"/>
                  <a:headEnd/>
                  <a:tailEnd/>
                </a:ln>
              </p:spPr>
            </p:pic>
            <p:sp>
              <p:nvSpPr>
                <p:cNvPr id="23" name="Text Box 11">
                  <a:extLst>
                    <a:ext uri="{FF2B5EF4-FFF2-40B4-BE49-F238E27FC236}">
                      <a16:creationId xmlns:a16="http://schemas.microsoft.com/office/drawing/2014/main" id="{3FF1D14A-4B51-4D1C-B6F7-BAE8E4721AAF}"/>
                    </a:ext>
                  </a:extLst>
                </p:cNvPr>
                <p:cNvSpPr>
                  <a:spLocks noChangeArrowheads="1"/>
                </p:cNvSpPr>
                <p:nvPr/>
              </p:nvSpPr>
              <p:spPr bwMode="auto">
                <a:xfrm>
                  <a:off x="89422" y="201696"/>
                  <a:ext cx="2024189" cy="373651"/>
                </a:xfrm>
                <a:prstGeom prst="rect">
                  <a:avLst/>
                </a:prstGeom>
                <a:solidFill>
                  <a:srgbClr val="CCFFFF"/>
                </a:solidFill>
                <a:ln>
                  <a:noFill/>
                </a:ln>
                <a:extLst>
                  <a:ext uri="{91240B29-F687-4F45-9708-019B960494DF}">
                    <a14:hiddenLine xmlns:a14="http://schemas.microsoft.com/office/drawing/2010/main" w="9525" cmpd="sng">
                      <a:solidFill>
                        <a:srgbClr val="000000"/>
                      </a:solidFill>
                      <a:bevel/>
                      <a:headEnd/>
                      <a:tailEnd/>
                    </a14:hiddenLine>
                  </a:ext>
                </a:extLst>
              </p:spPr>
              <p:txBody>
                <a:bodyPr lIns="45415" tIns="23667" rIns="45415" bIns="2366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defRPr/>
                  </a:pPr>
                  <a:r>
                    <a:rPr lang="zh-CN" altLang="en-US" sz="918">
                      <a:ea typeface="微软雅黑" panose="020B0503020204020204" pitchFamily="34" charset="-122"/>
                      <a:sym typeface="Calibri" panose="020F0502020204030204" pitchFamily="34" charset="0"/>
                    </a:rPr>
                    <a:t>结构化数据</a:t>
                  </a:r>
                  <a:endParaRPr lang="zh-CN" altLang="en-US" sz="861"/>
                </a:p>
              </p:txBody>
            </p:sp>
            <p:sp>
              <p:nvSpPr>
                <p:cNvPr id="24" name="Text Box 12">
                  <a:extLst>
                    <a:ext uri="{FF2B5EF4-FFF2-40B4-BE49-F238E27FC236}">
                      <a16:creationId xmlns:a16="http://schemas.microsoft.com/office/drawing/2014/main" id="{AD704EF8-0CC1-4A14-870C-A5C9233C0707}"/>
                    </a:ext>
                  </a:extLst>
                </p:cNvPr>
                <p:cNvSpPr>
                  <a:spLocks noChangeArrowheads="1"/>
                </p:cNvSpPr>
                <p:nvPr/>
              </p:nvSpPr>
              <p:spPr bwMode="auto">
                <a:xfrm>
                  <a:off x="97551" y="2410010"/>
                  <a:ext cx="2024189" cy="373651"/>
                </a:xfrm>
                <a:prstGeom prst="rect">
                  <a:avLst/>
                </a:prstGeom>
                <a:solidFill>
                  <a:srgbClr val="CCFFCC"/>
                </a:solidFill>
                <a:ln>
                  <a:noFill/>
                </a:ln>
                <a:extLst>
                  <a:ext uri="{91240B29-F687-4F45-9708-019B960494DF}">
                    <a14:hiddenLine xmlns:a14="http://schemas.microsoft.com/office/drawing/2010/main" w="9525" cmpd="sng">
                      <a:solidFill>
                        <a:srgbClr val="000000"/>
                      </a:solidFill>
                      <a:bevel/>
                      <a:headEnd/>
                      <a:tailEnd/>
                    </a14:hiddenLine>
                  </a:ext>
                </a:extLst>
              </p:spPr>
              <p:txBody>
                <a:bodyPr lIns="45415" tIns="23667" rIns="45415" bIns="2366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defRPr/>
                  </a:pPr>
                  <a:r>
                    <a:rPr lang="zh-CN" altLang="en-US" sz="918">
                      <a:ea typeface="微软雅黑" panose="020B0503020204020204" pitchFamily="34" charset="-122"/>
                      <a:sym typeface="Calibri" panose="020F0502020204030204" pitchFamily="34" charset="0"/>
                    </a:rPr>
                    <a:t>半结构化数据</a:t>
                  </a:r>
                  <a:endParaRPr lang="zh-CN" altLang="en-US" sz="861"/>
                </a:p>
              </p:txBody>
            </p:sp>
            <p:sp>
              <p:nvSpPr>
                <p:cNvPr id="25" name="Text Box 13">
                  <a:extLst>
                    <a:ext uri="{FF2B5EF4-FFF2-40B4-BE49-F238E27FC236}">
                      <a16:creationId xmlns:a16="http://schemas.microsoft.com/office/drawing/2014/main" id="{70ECEFE9-E588-45B5-B42F-E0D62A10D040}"/>
                    </a:ext>
                  </a:extLst>
                </p:cNvPr>
                <p:cNvSpPr>
                  <a:spLocks noChangeArrowheads="1"/>
                </p:cNvSpPr>
                <p:nvPr/>
              </p:nvSpPr>
              <p:spPr bwMode="auto">
                <a:xfrm>
                  <a:off x="60971" y="3812247"/>
                  <a:ext cx="2024189" cy="373651"/>
                </a:xfrm>
                <a:prstGeom prst="rect">
                  <a:avLst/>
                </a:prstGeom>
                <a:solidFill>
                  <a:srgbClr val="FFFFCC"/>
                </a:solidFill>
                <a:ln>
                  <a:noFill/>
                </a:ln>
                <a:extLst>
                  <a:ext uri="{91240B29-F687-4F45-9708-019B960494DF}">
                    <a14:hiddenLine xmlns:a14="http://schemas.microsoft.com/office/drawing/2010/main" w="9525" cmpd="sng">
                      <a:solidFill>
                        <a:srgbClr val="000000"/>
                      </a:solidFill>
                      <a:bevel/>
                      <a:headEnd/>
                      <a:tailEnd/>
                    </a14:hiddenLine>
                  </a:ext>
                </a:extLst>
              </p:spPr>
              <p:txBody>
                <a:bodyPr lIns="45415" tIns="23667" rIns="45415" bIns="2366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defRPr/>
                  </a:pPr>
                  <a:r>
                    <a:rPr lang="zh-CN" altLang="en-US" sz="918">
                      <a:ea typeface="微软雅黑" panose="020B0503020204020204" pitchFamily="34" charset="-122"/>
                      <a:sym typeface="Calibri" panose="020F0502020204030204" pitchFamily="34" charset="0"/>
                    </a:rPr>
                    <a:t>非结构化数据</a:t>
                  </a:r>
                  <a:endParaRPr lang="zh-CN" altLang="en-US" sz="861"/>
                </a:p>
              </p:txBody>
            </p:sp>
            <p:sp>
              <p:nvSpPr>
                <p:cNvPr id="26" name="Text Box 15">
                  <a:extLst>
                    <a:ext uri="{FF2B5EF4-FFF2-40B4-BE49-F238E27FC236}">
                      <a16:creationId xmlns:a16="http://schemas.microsoft.com/office/drawing/2014/main" id="{41E401B6-5B9E-4C47-BFD8-F0670D515DC8}"/>
                    </a:ext>
                  </a:extLst>
                </p:cNvPr>
                <p:cNvSpPr>
                  <a:spLocks noChangeArrowheads="1"/>
                </p:cNvSpPr>
                <p:nvPr/>
              </p:nvSpPr>
              <p:spPr bwMode="auto">
                <a:xfrm>
                  <a:off x="853573" y="1700496"/>
                  <a:ext cx="564986" cy="47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46056" tIns="23028" rIns="46056" bIns="2302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r>
                    <a:rPr lang="zh-CN" altLang="en-US" sz="861">
                      <a:sym typeface="Calibri" panose="020F0502020204030204" pitchFamily="34" charset="0"/>
                    </a:rPr>
                    <a:t>...</a:t>
                  </a:r>
                  <a:endParaRPr lang="zh-CN" altLang="en-US" sz="861"/>
                </a:p>
              </p:txBody>
            </p:sp>
            <p:sp>
              <p:nvSpPr>
                <p:cNvPr id="27" name="Text Box 16">
                  <a:extLst>
                    <a:ext uri="{FF2B5EF4-FFF2-40B4-BE49-F238E27FC236}">
                      <a16:creationId xmlns:a16="http://schemas.microsoft.com/office/drawing/2014/main" id="{84F0253C-B667-4E22-B8D6-13DEDDE2D239}"/>
                    </a:ext>
                  </a:extLst>
                </p:cNvPr>
                <p:cNvSpPr>
                  <a:spLocks noChangeArrowheads="1"/>
                </p:cNvSpPr>
                <p:nvPr/>
              </p:nvSpPr>
              <p:spPr bwMode="auto">
                <a:xfrm>
                  <a:off x="154456" y="4190095"/>
                  <a:ext cx="1788440" cy="44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46056" tIns="23028" rIns="46056" bIns="23028">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r>
                    <a:rPr lang="zh-CN" altLang="en-US" sz="804">
                      <a:sym typeface="Calibri" panose="020F0502020204030204" pitchFamily="34" charset="0"/>
                    </a:rPr>
                    <a:t>WIS、LIS...</a:t>
                  </a:r>
                  <a:endParaRPr lang="zh-CN" altLang="en-US" sz="861"/>
                </a:p>
              </p:txBody>
            </p:sp>
            <p:pic>
              <p:nvPicPr>
                <p:cNvPr id="49180" name="图片 5">
                  <a:extLst>
                    <a:ext uri="{FF2B5EF4-FFF2-40B4-BE49-F238E27FC236}">
                      <a16:creationId xmlns:a16="http://schemas.microsoft.com/office/drawing/2014/main" id="{C363275C-1243-4406-BDDC-A6494E8AE7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b="4778"/>
                <a:stretch>
                  <a:fillRect/>
                </a:stretch>
              </p:blipFill>
              <p:spPr bwMode="auto">
                <a:xfrm>
                  <a:off x="9816058" y="2964210"/>
                  <a:ext cx="1413781" cy="889776"/>
                </a:xfrm>
                <a:prstGeom prst="rect">
                  <a:avLst/>
                </a:prstGeom>
                <a:solidFill>
                  <a:srgbClr val="EDEDED"/>
                </a:solidFill>
                <a:ln w="88900" cap="sq">
                  <a:solidFill>
                    <a:srgbClr val="FFFFFF"/>
                  </a:solidFill>
                  <a:miter lim="800000"/>
                  <a:headEnd/>
                  <a:tailEnd/>
                </a:ln>
              </p:spPr>
            </p:pic>
            <p:sp>
              <p:nvSpPr>
                <p:cNvPr id="29" name="圆角矩形 1">
                  <a:extLst>
                    <a:ext uri="{FF2B5EF4-FFF2-40B4-BE49-F238E27FC236}">
                      <a16:creationId xmlns:a16="http://schemas.microsoft.com/office/drawing/2014/main" id="{AEA6AAF1-8CF2-431F-B1F4-7A599F547AD3}"/>
                    </a:ext>
                  </a:extLst>
                </p:cNvPr>
                <p:cNvSpPr>
                  <a:spLocks noChangeArrowheads="1"/>
                </p:cNvSpPr>
                <p:nvPr/>
              </p:nvSpPr>
              <p:spPr bwMode="auto">
                <a:xfrm>
                  <a:off x="12195" y="177"/>
                  <a:ext cx="2150191" cy="2052977"/>
                </a:xfrm>
                <a:prstGeom prst="roundRect">
                  <a:avLst>
                    <a:gd name="adj" fmla="val 16667"/>
                  </a:avLst>
                </a:prstGeom>
                <a:solidFill>
                  <a:srgbClr val="BBE0E3">
                    <a:alpha val="29999"/>
                  </a:srgbClr>
                </a:solidFill>
                <a:ln w="9525" cmpd="sng">
                  <a:solidFill>
                    <a:schemeClr val="tx1"/>
                  </a:solidFill>
                  <a:bevel/>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endParaRPr lang="zh-CN" altLang="zh-CN" sz="861"/>
                </a:p>
              </p:txBody>
            </p:sp>
            <p:sp>
              <p:nvSpPr>
                <p:cNvPr id="30" name="圆角矩形 30">
                  <a:extLst>
                    <a:ext uri="{FF2B5EF4-FFF2-40B4-BE49-F238E27FC236}">
                      <a16:creationId xmlns:a16="http://schemas.microsoft.com/office/drawing/2014/main" id="{23A61DA9-33BD-4DB2-88E6-2CB5470D6FE8}"/>
                    </a:ext>
                  </a:extLst>
                </p:cNvPr>
                <p:cNvSpPr>
                  <a:spLocks noChangeArrowheads="1"/>
                </p:cNvSpPr>
                <p:nvPr/>
              </p:nvSpPr>
              <p:spPr bwMode="auto">
                <a:xfrm>
                  <a:off x="0" y="2305053"/>
                  <a:ext cx="2150193" cy="1204915"/>
                </a:xfrm>
                <a:prstGeom prst="roundRect">
                  <a:avLst>
                    <a:gd name="adj" fmla="val 16667"/>
                  </a:avLst>
                </a:prstGeom>
                <a:solidFill>
                  <a:srgbClr val="BBE0E3">
                    <a:alpha val="29999"/>
                  </a:srgbClr>
                </a:solidFill>
                <a:ln w="9525" cmpd="sng">
                  <a:solidFill>
                    <a:schemeClr val="tx1"/>
                  </a:solidFill>
                  <a:bevel/>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endParaRPr lang="zh-CN" altLang="zh-CN" sz="861"/>
                </a:p>
              </p:txBody>
            </p:sp>
            <p:pic>
              <p:nvPicPr>
                <p:cNvPr id="49183" name="Picture 2" descr="C:\Users\Max\Documents\Tencent Files\83213876\Image\[BTB0NS`86YCKAZK{`I7%QE.jpg">
                  <a:extLst>
                    <a:ext uri="{FF2B5EF4-FFF2-40B4-BE49-F238E27FC236}">
                      <a16:creationId xmlns:a16="http://schemas.microsoft.com/office/drawing/2014/main" id="{C181CECB-C316-4A56-BACA-07B947AC791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4458" y="1919654"/>
                  <a:ext cx="1451068" cy="864822"/>
                </a:xfrm>
                <a:prstGeom prst="rect">
                  <a:avLst/>
                </a:prstGeom>
                <a:solidFill>
                  <a:srgbClr val="EDEDED"/>
                </a:solidFill>
                <a:ln w="88900" cap="sq">
                  <a:solidFill>
                    <a:srgbClr val="FFFFFF"/>
                  </a:solidFill>
                  <a:miter lim="800000"/>
                  <a:headEnd/>
                  <a:tailEnd/>
                </a:ln>
              </p:spPr>
            </p:pic>
            <p:sp>
              <p:nvSpPr>
                <p:cNvPr id="32" name="右大括号 2">
                  <a:extLst>
                    <a:ext uri="{FF2B5EF4-FFF2-40B4-BE49-F238E27FC236}">
                      <a16:creationId xmlns:a16="http://schemas.microsoft.com/office/drawing/2014/main" id="{CEA4C5C2-BEBC-4AC3-B38D-5AB7E9C0B327}"/>
                    </a:ext>
                  </a:extLst>
                </p:cNvPr>
                <p:cNvSpPr>
                  <a:spLocks/>
                </p:cNvSpPr>
                <p:nvPr/>
              </p:nvSpPr>
              <p:spPr bwMode="auto">
                <a:xfrm flipH="1">
                  <a:off x="9023491" y="67350"/>
                  <a:ext cx="747893" cy="4819665"/>
                </a:xfrm>
                <a:prstGeom prst="rightBrace">
                  <a:avLst>
                    <a:gd name="adj1" fmla="val 8300"/>
                    <a:gd name="adj2" fmla="val 50000"/>
                  </a:avLst>
                </a:prstGeom>
                <a:gradFill rotWithShape="0">
                  <a:gsLst>
                    <a:gs pos="0">
                      <a:srgbClr val="FFFFFF"/>
                    </a:gs>
                    <a:gs pos="100000">
                      <a:srgbClr val="99CCFF"/>
                    </a:gs>
                  </a:gsLst>
                  <a:lin ang="10800000" scaled="1"/>
                </a:gradFill>
                <a:ln w="28575" cmpd="sng">
                  <a:solidFill>
                    <a:srgbClr val="FF0000"/>
                  </a:solidFill>
                  <a:bevel/>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endParaRPr lang="zh-CN" altLang="zh-CN" sz="861"/>
                </a:p>
              </p:txBody>
            </p:sp>
            <p:sp>
              <p:nvSpPr>
                <p:cNvPr id="33" name="AutoShape 14">
                  <a:extLst>
                    <a:ext uri="{FF2B5EF4-FFF2-40B4-BE49-F238E27FC236}">
                      <a16:creationId xmlns:a16="http://schemas.microsoft.com/office/drawing/2014/main" id="{676B0E81-AADC-4094-A252-F4D263323130}"/>
                    </a:ext>
                  </a:extLst>
                </p:cNvPr>
                <p:cNvSpPr>
                  <a:spLocks noChangeArrowheads="1"/>
                </p:cNvSpPr>
                <p:nvPr/>
              </p:nvSpPr>
              <p:spPr bwMode="auto">
                <a:xfrm>
                  <a:off x="2698918" y="2074144"/>
                  <a:ext cx="934866" cy="827069"/>
                </a:xfrm>
                <a:custGeom>
                  <a:avLst/>
                  <a:gdLst>
                    <a:gd name="T0" fmla="*/ 24257873 w 21600"/>
                    <a:gd name="T1" fmla="*/ 0 h 21600"/>
                    <a:gd name="T2" fmla="*/ 24257873 w 21600"/>
                    <a:gd name="T3" fmla="*/ 7360667 h 21600"/>
                    <a:gd name="T4" fmla="*/ 6324493 w 21600"/>
                    <a:gd name="T5" fmla="*/ 7360667 h 21600"/>
                    <a:gd name="T6" fmla="*/ 6324493 w 21600"/>
                    <a:gd name="T7" fmla="*/ 24431104 h 21600"/>
                    <a:gd name="T8" fmla="*/ 24257873 w 21600"/>
                    <a:gd name="T9" fmla="*/ 24431104 h 21600"/>
                    <a:gd name="T10" fmla="*/ 24257873 w 21600"/>
                    <a:gd name="T11" fmla="*/ 31791771 h 21600"/>
                    <a:gd name="T12" fmla="*/ 40476670 w 21600"/>
                    <a:gd name="T13" fmla="*/ 15895905 h 21600"/>
                    <a:gd name="T14" fmla="*/ 24257873 w 21600"/>
                    <a:gd name="T15" fmla="*/ 0 h 21600"/>
                    <a:gd name="T16" fmla="*/ 2529797 w 21600"/>
                    <a:gd name="T17" fmla="*/ 7360667 h 21600"/>
                    <a:gd name="T18" fmla="*/ 2529797 w 21600"/>
                    <a:gd name="T19" fmla="*/ 24431104 h 21600"/>
                    <a:gd name="T20" fmla="*/ 5059595 w 21600"/>
                    <a:gd name="T21" fmla="*/ 24431104 h 21600"/>
                    <a:gd name="T22" fmla="*/ 5059595 w 21600"/>
                    <a:gd name="T23" fmla="*/ 7360667 h 21600"/>
                    <a:gd name="T24" fmla="*/ 2529797 w 21600"/>
                    <a:gd name="T25" fmla="*/ 7360667 h 21600"/>
                    <a:gd name="T26" fmla="*/ 0 w 21600"/>
                    <a:gd name="T27" fmla="*/ 7360667 h 21600"/>
                    <a:gd name="T28" fmla="*/ 0 w 21600"/>
                    <a:gd name="T29" fmla="*/ 24431104 h 21600"/>
                    <a:gd name="T30" fmla="*/ 1264899 w 21600"/>
                    <a:gd name="T31" fmla="*/ 24431104 h 21600"/>
                    <a:gd name="T32" fmla="*/ 1264899 w 21600"/>
                    <a:gd name="T33" fmla="*/ 7360667 h 21600"/>
                    <a:gd name="T34" fmla="*/ 0 w 21600"/>
                    <a:gd name="T35" fmla="*/ 7360667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2945" y="0"/>
                      </a:moveTo>
                      <a:lnTo>
                        <a:pt x="12945" y="5001"/>
                      </a:lnTo>
                      <a:lnTo>
                        <a:pt x="3375" y="5001"/>
                      </a:lnTo>
                      <a:lnTo>
                        <a:pt x="3375" y="16599"/>
                      </a:lnTo>
                      <a:lnTo>
                        <a:pt x="12945" y="16599"/>
                      </a:lnTo>
                      <a:lnTo>
                        <a:pt x="12945" y="21600"/>
                      </a:lnTo>
                      <a:lnTo>
                        <a:pt x="21600" y="10800"/>
                      </a:lnTo>
                      <a:lnTo>
                        <a:pt x="12945" y="0"/>
                      </a:lnTo>
                      <a:close/>
                    </a:path>
                    <a:path w="21600" h="21600">
                      <a:moveTo>
                        <a:pt x="1350" y="5001"/>
                      </a:moveTo>
                      <a:lnTo>
                        <a:pt x="1350" y="16599"/>
                      </a:lnTo>
                      <a:lnTo>
                        <a:pt x="2700" y="16599"/>
                      </a:lnTo>
                      <a:lnTo>
                        <a:pt x="2700" y="5001"/>
                      </a:lnTo>
                      <a:lnTo>
                        <a:pt x="1350" y="5001"/>
                      </a:lnTo>
                      <a:close/>
                    </a:path>
                    <a:path w="21600" h="21600">
                      <a:moveTo>
                        <a:pt x="0" y="5001"/>
                      </a:moveTo>
                      <a:lnTo>
                        <a:pt x="0" y="16599"/>
                      </a:lnTo>
                      <a:lnTo>
                        <a:pt x="675" y="16599"/>
                      </a:lnTo>
                      <a:lnTo>
                        <a:pt x="675" y="5001"/>
                      </a:lnTo>
                      <a:lnTo>
                        <a:pt x="0" y="5001"/>
                      </a:lnTo>
                      <a:close/>
                    </a:path>
                  </a:pathLst>
                </a:custGeom>
                <a:gradFill rotWithShape="0">
                  <a:gsLst>
                    <a:gs pos="0">
                      <a:srgbClr val="FFFFFF"/>
                    </a:gs>
                    <a:gs pos="100000">
                      <a:srgbClr val="99CCFF"/>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defRPr/>
                  </a:pPr>
                  <a:endParaRPr lang="zh-CN" altLang="zh-CN" sz="861">
                    <a:solidFill>
                      <a:srgbClr val="000000"/>
                    </a:solidFill>
                    <a:sym typeface="Arial" panose="020B0604020202020204" pitchFamily="34" charset="0"/>
                  </a:endParaRPr>
                </a:p>
              </p:txBody>
            </p:sp>
          </p:grpSp>
          <p:sp>
            <p:nvSpPr>
              <p:cNvPr id="13" name="圆角矩形 29">
                <a:extLst>
                  <a:ext uri="{FF2B5EF4-FFF2-40B4-BE49-F238E27FC236}">
                    <a16:creationId xmlns:a16="http://schemas.microsoft.com/office/drawing/2014/main" id="{A85E241A-7932-45E2-9436-3334333A4ED3}"/>
                  </a:ext>
                </a:extLst>
              </p:cNvPr>
              <p:cNvSpPr>
                <a:spLocks noChangeArrowheads="1"/>
              </p:cNvSpPr>
              <p:nvPr/>
            </p:nvSpPr>
            <p:spPr bwMode="auto">
              <a:xfrm>
                <a:off x="441202" y="4671429"/>
                <a:ext cx="2146008" cy="1188076"/>
              </a:xfrm>
              <a:prstGeom prst="roundRect">
                <a:avLst>
                  <a:gd name="adj" fmla="val 16667"/>
                </a:avLst>
              </a:prstGeom>
              <a:solidFill>
                <a:srgbClr val="BBE0E3">
                  <a:alpha val="29999"/>
                </a:srgbClr>
              </a:solidFill>
              <a:ln w="9525" cmpd="sng">
                <a:solidFill>
                  <a:schemeClr val="tx1"/>
                </a:solidFill>
                <a:bevel/>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endParaRPr lang="zh-CN" altLang="zh-CN" sz="861"/>
              </a:p>
            </p:txBody>
          </p:sp>
          <p:pic>
            <p:nvPicPr>
              <p:cNvPr id="49166" name="Picture 11" descr="C:\Users\bc\AppData\Local\Temp\SNAGHTMLcc8a0a.PNG">
                <a:extLst>
                  <a:ext uri="{FF2B5EF4-FFF2-40B4-BE49-F238E27FC236}">
                    <a16:creationId xmlns:a16="http://schemas.microsoft.com/office/drawing/2014/main" id="{A56FE7A6-A581-48C4-A9BC-D69F185CC2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4775" y="1825625"/>
                <a:ext cx="1479550" cy="860425"/>
              </a:xfrm>
              <a:prstGeom prst="rect">
                <a:avLst/>
              </a:prstGeom>
              <a:solidFill>
                <a:srgbClr val="EDEDED"/>
              </a:solidFill>
              <a:ln w="88900" cap="sq">
                <a:solidFill>
                  <a:srgbClr val="FFFFFF"/>
                </a:solidFill>
                <a:miter lim="800000"/>
                <a:headEnd/>
                <a:tailEnd/>
              </a:ln>
            </p:spPr>
          </p:pic>
          <p:pic>
            <p:nvPicPr>
              <p:cNvPr id="15" name="图片 14">
                <a:extLst>
                  <a:ext uri="{FF2B5EF4-FFF2-40B4-BE49-F238E27FC236}">
                    <a16:creationId xmlns:a16="http://schemas.microsoft.com/office/drawing/2014/main" id="{11C47E3A-6633-47C4-87E9-B93C976D9F8D}"/>
                  </a:ext>
                </a:extLst>
              </p:cNvPr>
              <p:cNvPicPr>
                <a:picLocks noChangeAspect="1"/>
              </p:cNvPicPr>
              <p:nvPr/>
            </p:nvPicPr>
            <p:blipFill>
              <a:blip r:embed="rId14"/>
              <a:stretch>
                <a:fillRect/>
              </a:stretch>
            </p:blipFill>
            <p:spPr>
              <a:xfrm>
                <a:off x="4226635" y="1871644"/>
                <a:ext cx="4076502" cy="3043458"/>
              </a:xfrm>
              <a:prstGeom prst="rect">
                <a:avLst/>
              </a:prstGeom>
              <a:effectLst>
                <a:glow rad="101600">
                  <a:schemeClr val="accent1">
                    <a:satMod val="175000"/>
                    <a:alpha val="40000"/>
                  </a:schemeClr>
                </a:glow>
              </a:effectLst>
            </p:spPr>
          </p:pic>
        </p:grpSp>
      </p:grpSp>
      <p:sp>
        <p:nvSpPr>
          <p:cNvPr id="34" name="矩形 33">
            <a:extLst>
              <a:ext uri="{FF2B5EF4-FFF2-40B4-BE49-F238E27FC236}">
                <a16:creationId xmlns:a16="http://schemas.microsoft.com/office/drawing/2014/main" id="{674BFA0D-8EB8-48D8-82ED-0B37ACD7DD6E}"/>
              </a:ext>
            </a:extLst>
          </p:cNvPr>
          <p:cNvSpPr/>
          <p:nvPr/>
        </p:nvSpPr>
        <p:spPr>
          <a:xfrm>
            <a:off x="6651624" y="1705697"/>
            <a:ext cx="5458394" cy="954107"/>
          </a:xfrm>
          <a:prstGeom prst="rect">
            <a:avLst/>
          </a:prstGeom>
        </p:spPr>
        <p:txBody>
          <a:bodyPr wrap="square">
            <a:spAutoFit/>
          </a:bodyPr>
          <a:lstStyle/>
          <a:p>
            <a:pPr>
              <a:defRPr/>
            </a:pPr>
            <a:r>
              <a:rPr lang="zh-CN" altLang="en-US" sz="2800" kern="100" dirty="0">
                <a:cs typeface="Times New Roman" panose="02020603050405020304" pitchFamily="18" charset="0"/>
              </a:rPr>
              <a:t>通过用户自定义流程连接数据源、实现业务需求和结果推送。</a:t>
            </a:r>
            <a:endParaRPr lang="zh-CN" altLang="en-US" sz="2800" kern="1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3971" y="1078231"/>
            <a:ext cx="3207112" cy="213914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304" y="1161013"/>
            <a:ext cx="3665164" cy="2056362"/>
          </a:xfrm>
          <a:prstGeom prst="rect">
            <a:avLst/>
          </a:prstGeom>
        </p:spPr>
      </p:pic>
      <p:sp>
        <p:nvSpPr>
          <p:cNvPr id="7" name="右箭头 6"/>
          <p:cNvSpPr/>
          <p:nvPr/>
        </p:nvSpPr>
        <p:spPr>
          <a:xfrm>
            <a:off x="4873319" y="1959528"/>
            <a:ext cx="1111654" cy="489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zh-CN" altLang="en-US" sz="2448" b="0" i="0" u="none" strike="noStrike" kern="1200" cap="none" spc="0" normalizeH="0" baseline="0" noProof="0">
              <a:ln>
                <a:noFill/>
              </a:ln>
              <a:solidFill>
                <a:prstClr val="white"/>
              </a:solidFill>
              <a:effectLst/>
              <a:uLnTx/>
              <a:uFillTx/>
              <a:latin typeface="Segoe UI"/>
              <a:ea typeface="+mn-ea"/>
              <a:cs typeface="+mn-cs"/>
            </a:endParaRPr>
          </a:p>
        </p:txBody>
      </p:sp>
      <p:sp>
        <p:nvSpPr>
          <p:cNvPr id="8" name="矩形 7"/>
          <p:cNvSpPr/>
          <p:nvPr/>
        </p:nvSpPr>
        <p:spPr>
          <a:xfrm>
            <a:off x="7001995" y="3402742"/>
            <a:ext cx="1579278" cy="42716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2176"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乐高式开发</a:t>
            </a:r>
            <a:endParaRPr kumimoji="0" lang="zh-CN" altLang="en-US" sz="2448" b="1" i="0" u="none" strike="noStrike" kern="1200" cap="none" spc="0" normalizeH="0" baseline="0" noProof="0" dirty="0">
              <a:ln>
                <a:noFill/>
              </a:ln>
              <a:solidFill>
                <a:prstClr val="black"/>
              </a:solidFill>
              <a:effectLst/>
              <a:uLnTx/>
              <a:uFillTx/>
              <a:latin typeface="Segoe UI"/>
              <a:ea typeface="+mn-ea"/>
              <a:cs typeface="+mn-cs"/>
            </a:endParaRPr>
          </a:p>
        </p:txBody>
      </p:sp>
      <p:pic>
        <p:nvPicPr>
          <p:cNvPr id="9" name="图片 8"/>
          <p:cNvPicPr>
            <a:picLocks noChangeAspect="1"/>
          </p:cNvPicPr>
          <p:nvPr/>
        </p:nvPicPr>
        <p:blipFill rotWithShape="1">
          <a:blip r:embed="rId4"/>
          <a:srcRect l="1674" b="-245"/>
          <a:stretch/>
        </p:blipFill>
        <p:spPr>
          <a:xfrm rot="20994961">
            <a:off x="3514008" y="3556066"/>
            <a:ext cx="1514673" cy="1664538"/>
          </a:xfrm>
          <a:prstGeom prst="rect">
            <a:avLst/>
          </a:prstGeom>
        </p:spPr>
        <p:style>
          <a:lnRef idx="1">
            <a:schemeClr val="accent2"/>
          </a:lnRef>
          <a:fillRef idx="3">
            <a:schemeClr val="accent2"/>
          </a:fillRef>
          <a:effectRef idx="2">
            <a:schemeClr val="accent2"/>
          </a:effectRef>
          <a:fontRef idx="minor">
            <a:schemeClr val="lt1"/>
          </a:fontRef>
        </p:style>
      </p:pic>
      <p:sp>
        <p:nvSpPr>
          <p:cNvPr id="10" name="右箭头 9"/>
          <p:cNvSpPr/>
          <p:nvPr/>
        </p:nvSpPr>
        <p:spPr>
          <a:xfrm>
            <a:off x="7063076" y="5142228"/>
            <a:ext cx="915810" cy="489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zh-CN" altLang="en-US" sz="2448"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2"/>
          <p:cNvPicPr>
            <a:picLocks noChangeAspect="1" noChangeArrowheads="1"/>
          </p:cNvPicPr>
          <p:nvPr/>
        </p:nvPicPr>
        <p:blipFill>
          <a:blip r:embed="rId5" cstate="print"/>
          <a:srcRect/>
          <a:stretch>
            <a:fillRect/>
          </a:stretch>
        </p:blipFill>
        <p:spPr bwMode="auto">
          <a:xfrm>
            <a:off x="8336061" y="4178917"/>
            <a:ext cx="3922530" cy="2322868"/>
          </a:xfrm>
          <a:prstGeom prst="rect">
            <a:avLst/>
          </a:prstGeom>
          <a:ln>
            <a:headEnd/>
            <a:tailEnd/>
          </a:ln>
        </p:spPr>
        <p:style>
          <a:lnRef idx="1">
            <a:schemeClr val="accent1"/>
          </a:lnRef>
          <a:fillRef idx="2">
            <a:schemeClr val="accent1"/>
          </a:fillRef>
          <a:effectRef idx="1">
            <a:schemeClr val="accent1"/>
          </a:effectRef>
          <a:fontRef idx="minor">
            <a:schemeClr val="dk1"/>
          </a:fontRef>
        </p:style>
      </p:pic>
      <p:pic>
        <p:nvPicPr>
          <p:cNvPr id="12" name="图片 11"/>
          <p:cNvPicPr>
            <a:picLocks noChangeAspect="1"/>
          </p:cNvPicPr>
          <p:nvPr/>
        </p:nvPicPr>
        <p:blipFill>
          <a:blip r:embed="rId6"/>
          <a:stretch>
            <a:fillRect/>
          </a:stretch>
        </p:blipFill>
        <p:spPr>
          <a:xfrm rot="334897">
            <a:off x="5195315" y="3523192"/>
            <a:ext cx="1774070" cy="1606041"/>
          </a:xfrm>
          <a:prstGeom prst="rect">
            <a:avLst/>
          </a:prstGeom>
        </p:spPr>
        <p:style>
          <a:lnRef idx="1">
            <a:schemeClr val="accent5"/>
          </a:lnRef>
          <a:fillRef idx="2">
            <a:schemeClr val="accent5"/>
          </a:fillRef>
          <a:effectRef idx="1">
            <a:schemeClr val="accent5"/>
          </a:effectRef>
          <a:fontRef idx="minor">
            <a:schemeClr val="dk1"/>
          </a:fontRef>
        </p:style>
      </p:pic>
      <p:pic>
        <p:nvPicPr>
          <p:cNvPr id="13" name="图片 12"/>
          <p:cNvPicPr>
            <a:picLocks noChangeAspect="1"/>
          </p:cNvPicPr>
          <p:nvPr/>
        </p:nvPicPr>
        <p:blipFill>
          <a:blip r:embed="rId7"/>
          <a:stretch>
            <a:fillRect/>
          </a:stretch>
        </p:blipFill>
        <p:spPr>
          <a:xfrm rot="1717648">
            <a:off x="3481456" y="5123238"/>
            <a:ext cx="1655599" cy="1496691"/>
          </a:xfrm>
          <a:prstGeom prst="rect">
            <a:avLst/>
          </a:prstGeom>
        </p:spPr>
        <p:style>
          <a:lnRef idx="1">
            <a:schemeClr val="accent3"/>
          </a:lnRef>
          <a:fillRef idx="2">
            <a:schemeClr val="accent3"/>
          </a:fillRef>
          <a:effectRef idx="1">
            <a:schemeClr val="accent3"/>
          </a:effectRef>
          <a:fontRef idx="minor">
            <a:schemeClr val="dk1"/>
          </a:fontRef>
        </p:style>
      </p:pic>
      <p:pic>
        <p:nvPicPr>
          <p:cNvPr id="1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29111" y="4921255"/>
            <a:ext cx="1743771" cy="1688174"/>
          </a:xfrm>
          <a:prstGeom prst="rect">
            <a:avLst/>
          </a:prstGeom>
          <a:ln/>
          <a:extLst/>
        </p:spPr>
        <p:style>
          <a:lnRef idx="1">
            <a:schemeClr val="accent6"/>
          </a:lnRef>
          <a:fillRef idx="2">
            <a:schemeClr val="accent6"/>
          </a:fillRef>
          <a:effectRef idx="1">
            <a:schemeClr val="accent6"/>
          </a:effectRef>
          <a:fontRef idx="minor">
            <a:schemeClr val="dk1"/>
          </a:fontRef>
        </p:style>
      </p:pic>
      <p:sp>
        <p:nvSpPr>
          <p:cNvPr id="15" name="矩形 14"/>
          <p:cNvSpPr/>
          <p:nvPr/>
        </p:nvSpPr>
        <p:spPr>
          <a:xfrm>
            <a:off x="10768453" y="4223462"/>
            <a:ext cx="1680331" cy="59465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632"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震后趋势会商</a:t>
            </a:r>
            <a:endParaRPr kumimoji="0" lang="en-US" altLang="zh-CN" sz="1632"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1632"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业务流程</a:t>
            </a:r>
          </a:p>
        </p:txBody>
      </p:sp>
      <p:sp>
        <p:nvSpPr>
          <p:cNvPr id="17" name="矩形 16"/>
          <p:cNvSpPr/>
          <p:nvPr/>
        </p:nvSpPr>
        <p:spPr>
          <a:xfrm>
            <a:off x="111917" y="3460627"/>
            <a:ext cx="3077872" cy="310597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2448"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降低系统建设门槛，无代码编程</a:t>
            </a:r>
            <a:endParaRPr kumimoji="0" lang="en-US" altLang="zh-CN" sz="2448"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altLang="zh-CN" sz="2448"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en-US" sz="2448"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业务人员参与建设，集中式开发</a:t>
            </a:r>
            <a:endParaRPr kumimoji="0" lang="en-US" altLang="zh-CN" sz="2448"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altLang="zh-CN" sz="2448"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zh-CN" altLang="zh-CN" sz="2448"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自成体系，做到“能用、能建、能改”</a:t>
            </a:r>
            <a:endParaRPr kumimoji="0" lang="en-US" altLang="zh-CN" sz="2448"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Rectangle 19"/>
          <p:cNvSpPr/>
          <p:nvPr/>
        </p:nvSpPr>
        <p:spPr bwMode="auto">
          <a:xfrm>
            <a:off x="-38024" y="-12109"/>
            <a:ext cx="12474499" cy="92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33"/>
          <p:cNvSpPr txBox="1">
            <a:spLocks/>
          </p:cNvSpPr>
          <p:nvPr/>
        </p:nvSpPr>
        <p:spPr>
          <a:xfrm>
            <a:off x="408026" y="20936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zh-CN" altLang="en-US" sz="3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系统建设发展的思路</a:t>
            </a:r>
          </a:p>
        </p:txBody>
      </p:sp>
    </p:spTree>
    <p:extLst>
      <p:ext uri="{BB962C8B-B14F-4D97-AF65-F5344CB8AC3E}">
        <p14:creationId xmlns:p14="http://schemas.microsoft.com/office/powerpoint/2010/main" val="2664990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79" y="687120"/>
            <a:ext cx="10198558" cy="542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23"/>
          <p:cNvSpPr>
            <a:spLocks noChangeArrowheads="1"/>
          </p:cNvSpPr>
          <p:nvPr/>
        </p:nvSpPr>
        <p:spPr bwMode="auto">
          <a:xfrm>
            <a:off x="350947" y="92815"/>
            <a:ext cx="11810890" cy="63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124344" tIns="62172" rIns="124344" bIns="6217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64" dirty="0">
                <a:solidFill>
                  <a:srgbClr val="FF0000"/>
                </a:solidFill>
                <a:latin typeface="黑体" panose="02010609060101010101" pitchFamily="49" charset="-122"/>
                <a:ea typeface="黑体" panose="02010609060101010101" pitchFamily="49" charset="-122"/>
                <a:sym typeface="幼圆" panose="02010509060101010101" pitchFamily="49" charset="-122"/>
              </a:rPr>
              <a:t>紧急会商报告生成流程</a:t>
            </a:r>
          </a:p>
        </p:txBody>
      </p:sp>
    </p:spTree>
    <p:extLst>
      <p:ext uri="{BB962C8B-B14F-4D97-AF65-F5344CB8AC3E}">
        <p14:creationId xmlns:p14="http://schemas.microsoft.com/office/powerpoint/2010/main" val="282758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1843" y="2229506"/>
            <a:ext cx="7213104" cy="446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Text Box 4"/>
          <p:cNvSpPr txBox="1">
            <a:spLocks noChangeArrowheads="1"/>
          </p:cNvSpPr>
          <p:nvPr/>
        </p:nvSpPr>
        <p:spPr bwMode="auto">
          <a:xfrm>
            <a:off x="855768" y="632702"/>
            <a:ext cx="67613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ea typeface="黑体" panose="02010609060101010101" pitchFamily="49" charset="-122"/>
              </a:rPr>
              <a:t>1</a:t>
            </a:r>
            <a:r>
              <a:rPr lang="zh-CN" altLang="en-US" sz="2400" dirty="0">
                <a:ea typeface="黑体" panose="02010609060101010101" pitchFamily="49" charset="-122"/>
              </a:rPr>
              <a:t>、震区专题信息</a:t>
            </a:r>
          </a:p>
        </p:txBody>
      </p:sp>
      <p:sp>
        <p:nvSpPr>
          <p:cNvPr id="5125" name="Text Box 5"/>
          <p:cNvSpPr txBox="1">
            <a:spLocks noChangeArrowheads="1"/>
          </p:cNvSpPr>
          <p:nvPr/>
        </p:nvSpPr>
        <p:spPr bwMode="auto">
          <a:xfrm>
            <a:off x="1808439" y="46005"/>
            <a:ext cx="93627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3200" dirty="0">
                <a:solidFill>
                  <a:srgbClr val="FF0000"/>
                </a:solidFill>
                <a:ea typeface="黑体" panose="02010609060101010101" pitchFamily="49" charset="-122"/>
              </a:rPr>
              <a:t>江西地震应急辅助决策系统</a:t>
            </a:r>
          </a:p>
        </p:txBody>
      </p:sp>
      <p:grpSp>
        <p:nvGrpSpPr>
          <p:cNvPr id="5130" name="Group 10"/>
          <p:cNvGrpSpPr>
            <a:grpSpLocks/>
          </p:cNvGrpSpPr>
          <p:nvPr/>
        </p:nvGrpSpPr>
        <p:grpSpPr bwMode="auto">
          <a:xfrm>
            <a:off x="1943805" y="2331508"/>
            <a:ext cx="5673337" cy="3524788"/>
            <a:chOff x="240" y="1440"/>
            <a:chExt cx="3504" cy="2177"/>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1440"/>
              <a:ext cx="2736" cy="2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6" name="Line 6"/>
            <p:cNvSpPr>
              <a:spLocks noChangeShapeType="1"/>
            </p:cNvSpPr>
            <p:nvPr/>
          </p:nvSpPr>
          <p:spPr bwMode="auto">
            <a:xfrm flipV="1">
              <a:off x="2400" y="1488"/>
              <a:ext cx="1344" cy="80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36"/>
            </a:p>
          </p:txBody>
        </p:sp>
      </p:grpSp>
      <p:sp>
        <p:nvSpPr>
          <p:cNvPr id="5128" name="Text Box 8"/>
          <p:cNvSpPr txBox="1">
            <a:spLocks noChangeArrowheads="1"/>
          </p:cNvSpPr>
          <p:nvPr/>
        </p:nvSpPr>
        <p:spPr bwMode="auto">
          <a:xfrm>
            <a:off x="884238" y="1165754"/>
            <a:ext cx="11353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ea typeface="黑体" panose="02010609060101010101" pitchFamily="49" charset="-122"/>
              </a:rPr>
              <a:t>输入地震短信信息触发流程，生成地震专题信息</a:t>
            </a:r>
            <a:r>
              <a:rPr lang="en-US" altLang="zh-CN" sz="2400" dirty="0">
                <a:ea typeface="黑体" panose="02010609060101010101" pitchFamily="49" charset="-122"/>
              </a:rPr>
              <a:t>word</a:t>
            </a:r>
            <a:r>
              <a:rPr lang="zh-CN" altLang="en-US" sz="2400" dirty="0">
                <a:ea typeface="黑体" panose="02010609060101010101" pitchFamily="49" charset="-122"/>
              </a:rPr>
              <a:t>报告并通过微信发送给相关人员或部门。流程的主要技术是数据专家通过</a:t>
            </a:r>
            <a:r>
              <a:rPr lang="en-US" altLang="zh-CN" sz="2400" dirty="0">
                <a:solidFill>
                  <a:srgbClr val="FF0000"/>
                </a:solidFill>
                <a:ea typeface="黑体" panose="02010609060101010101" pitchFamily="49" charset="-122"/>
              </a:rPr>
              <a:t>python</a:t>
            </a:r>
            <a:r>
              <a:rPr lang="zh-CN" altLang="en-US" sz="2400" dirty="0">
                <a:solidFill>
                  <a:srgbClr val="FF0000"/>
                </a:solidFill>
                <a:ea typeface="黑体" panose="02010609060101010101" pitchFamily="49" charset="-122"/>
              </a:rPr>
              <a:t>调用</a:t>
            </a:r>
            <a:r>
              <a:rPr lang="en-US" altLang="zh-CN" sz="2400" dirty="0" err="1">
                <a:solidFill>
                  <a:srgbClr val="FF0000"/>
                </a:solidFill>
                <a:ea typeface="黑体" panose="02010609060101010101" pitchFamily="49" charset="-122"/>
              </a:rPr>
              <a:t>arcgis</a:t>
            </a:r>
            <a:r>
              <a:rPr lang="zh-CN" altLang="en-US" sz="2400" dirty="0">
                <a:solidFill>
                  <a:srgbClr val="FF0000"/>
                </a:solidFill>
                <a:ea typeface="黑体" panose="02010609060101010101" pitchFamily="49" charset="-122"/>
              </a:rPr>
              <a:t>，谷歌、百度地图等。</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5129" name="Text Box 9"/>
          <p:cNvSpPr txBox="1">
            <a:spLocks noChangeArrowheads="1"/>
          </p:cNvSpPr>
          <p:nvPr/>
        </p:nvSpPr>
        <p:spPr bwMode="auto">
          <a:xfrm>
            <a:off x="5013625" y="6683657"/>
            <a:ext cx="2409225" cy="31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428">
                <a:solidFill>
                  <a:schemeClr val="accent2"/>
                </a:solidFill>
                <a:ea typeface="黑体" panose="02010609060101010101" pitchFamily="49" charset="-122"/>
              </a:rPr>
              <a:t>震区专题信息后台流程图</a:t>
            </a:r>
          </a:p>
        </p:txBody>
      </p:sp>
      <p:sp>
        <p:nvSpPr>
          <p:cNvPr id="5131" name="Rectangle 11"/>
          <p:cNvSpPr>
            <a:spLocks noChangeArrowheads="1"/>
          </p:cNvSpPr>
          <p:nvPr/>
        </p:nvSpPr>
        <p:spPr bwMode="auto">
          <a:xfrm>
            <a:off x="7694859" y="5440186"/>
            <a:ext cx="439077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t>短信格式如下：</a:t>
            </a:r>
            <a:r>
              <a:rPr lang="en-US" altLang="zh-CN" dirty="0">
                <a:solidFill>
                  <a:srgbClr val="FF0000"/>
                </a:solidFill>
              </a:rPr>
              <a:t>【</a:t>
            </a:r>
            <a:r>
              <a:rPr lang="zh-CN" altLang="en-US" dirty="0">
                <a:solidFill>
                  <a:srgbClr val="FF0000"/>
                </a:solidFill>
              </a:rPr>
              <a:t>江西省地震局</a:t>
            </a:r>
            <a:r>
              <a:rPr lang="en-US" altLang="zh-CN" dirty="0">
                <a:solidFill>
                  <a:srgbClr val="FF0000"/>
                </a:solidFill>
              </a:rPr>
              <a:t>】</a:t>
            </a:r>
            <a:r>
              <a:rPr lang="zh-CN" altLang="en-US" dirty="0">
                <a:solidFill>
                  <a:srgbClr val="FF0000"/>
                </a:solidFill>
              </a:rPr>
              <a:t>江西省地震台网测定</a:t>
            </a:r>
            <a:r>
              <a:rPr lang="en-US" altLang="zh-CN" dirty="0">
                <a:solidFill>
                  <a:srgbClr val="FF0000"/>
                </a:solidFill>
              </a:rPr>
              <a:t>:2017</a:t>
            </a:r>
            <a:r>
              <a:rPr lang="zh-CN" altLang="en-US" dirty="0">
                <a:solidFill>
                  <a:srgbClr val="FF0000"/>
                </a:solidFill>
              </a:rPr>
              <a:t>年</a:t>
            </a:r>
            <a:r>
              <a:rPr lang="en-US" altLang="zh-CN" dirty="0">
                <a:solidFill>
                  <a:srgbClr val="FF0000"/>
                </a:solidFill>
              </a:rPr>
              <a:t>12</a:t>
            </a:r>
            <a:r>
              <a:rPr lang="zh-CN" altLang="en-US" dirty="0">
                <a:solidFill>
                  <a:srgbClr val="FF0000"/>
                </a:solidFill>
              </a:rPr>
              <a:t>月</a:t>
            </a:r>
            <a:r>
              <a:rPr lang="en-US" altLang="zh-CN" dirty="0">
                <a:solidFill>
                  <a:srgbClr val="FF0000"/>
                </a:solidFill>
              </a:rPr>
              <a:t>21</a:t>
            </a:r>
            <a:r>
              <a:rPr lang="zh-CN" altLang="en-US" dirty="0">
                <a:solidFill>
                  <a:srgbClr val="FF0000"/>
                </a:solidFill>
              </a:rPr>
              <a:t>日</a:t>
            </a:r>
            <a:r>
              <a:rPr lang="en-US" altLang="zh-CN" dirty="0">
                <a:solidFill>
                  <a:srgbClr val="FF0000"/>
                </a:solidFill>
              </a:rPr>
              <a:t>09</a:t>
            </a:r>
            <a:r>
              <a:rPr lang="zh-CN" altLang="en-US" dirty="0">
                <a:solidFill>
                  <a:srgbClr val="FF0000"/>
                </a:solidFill>
              </a:rPr>
              <a:t>时</a:t>
            </a:r>
            <a:r>
              <a:rPr lang="en-US" altLang="zh-CN" dirty="0">
                <a:solidFill>
                  <a:srgbClr val="FF0000"/>
                </a:solidFill>
              </a:rPr>
              <a:t>10</a:t>
            </a:r>
            <a:r>
              <a:rPr lang="zh-CN" altLang="en-US" dirty="0">
                <a:solidFill>
                  <a:srgbClr val="FF0000"/>
                </a:solidFill>
              </a:rPr>
              <a:t>分在江西宜春市上高县</a:t>
            </a:r>
            <a:r>
              <a:rPr lang="en-US" altLang="zh-CN" dirty="0">
                <a:solidFill>
                  <a:srgbClr val="FF0000"/>
                </a:solidFill>
              </a:rPr>
              <a:t>(</a:t>
            </a:r>
            <a:r>
              <a:rPr lang="zh-CN" altLang="en-US" dirty="0">
                <a:solidFill>
                  <a:srgbClr val="FF0000"/>
                </a:solidFill>
              </a:rPr>
              <a:t>北纬</a:t>
            </a:r>
            <a:r>
              <a:rPr lang="en-US" altLang="zh-CN" dirty="0">
                <a:solidFill>
                  <a:srgbClr val="FF0000"/>
                </a:solidFill>
              </a:rPr>
              <a:t>28.11</a:t>
            </a:r>
            <a:r>
              <a:rPr lang="zh-CN" altLang="en-US" dirty="0">
                <a:solidFill>
                  <a:srgbClr val="FF0000"/>
                </a:solidFill>
              </a:rPr>
              <a:t>度</a:t>
            </a:r>
            <a:r>
              <a:rPr lang="en-US" altLang="zh-CN" dirty="0">
                <a:solidFill>
                  <a:srgbClr val="FF0000"/>
                </a:solidFill>
              </a:rPr>
              <a:t>,</a:t>
            </a:r>
            <a:r>
              <a:rPr lang="zh-CN" altLang="en-US" dirty="0">
                <a:solidFill>
                  <a:srgbClr val="FF0000"/>
                </a:solidFill>
              </a:rPr>
              <a:t>东经</a:t>
            </a:r>
            <a:r>
              <a:rPr lang="en-US" altLang="zh-CN" dirty="0">
                <a:solidFill>
                  <a:srgbClr val="FF0000"/>
                </a:solidFill>
              </a:rPr>
              <a:t>115.01</a:t>
            </a:r>
            <a:r>
              <a:rPr lang="zh-CN" altLang="en-US" dirty="0">
                <a:solidFill>
                  <a:srgbClr val="FF0000"/>
                </a:solidFill>
              </a:rPr>
              <a:t>度</a:t>
            </a:r>
            <a:r>
              <a:rPr lang="en-US" altLang="zh-CN" dirty="0">
                <a:solidFill>
                  <a:srgbClr val="FF0000"/>
                </a:solidFill>
              </a:rPr>
              <a:t>)</a:t>
            </a:r>
            <a:r>
              <a:rPr lang="zh-CN" altLang="en-US" dirty="0">
                <a:solidFill>
                  <a:srgbClr val="FF0000"/>
                </a:solidFill>
              </a:rPr>
              <a:t>发生</a:t>
            </a:r>
            <a:r>
              <a:rPr lang="en-US" altLang="zh-CN" dirty="0">
                <a:solidFill>
                  <a:srgbClr val="FF0000"/>
                </a:solidFill>
              </a:rPr>
              <a:t>2.4</a:t>
            </a:r>
            <a:r>
              <a:rPr lang="zh-CN" altLang="en-US" dirty="0">
                <a:solidFill>
                  <a:srgbClr val="FF0000"/>
                </a:solidFill>
              </a:rPr>
              <a:t>级地震</a:t>
            </a:r>
            <a:r>
              <a:rPr lang="en-US" altLang="zh-CN" dirty="0">
                <a:solidFill>
                  <a:srgbClr val="FF0000"/>
                </a:solidFill>
              </a:rPr>
              <a:t>,</a:t>
            </a:r>
            <a:r>
              <a:rPr lang="zh-CN" altLang="en-US" dirty="0">
                <a:solidFill>
                  <a:srgbClr val="FF0000"/>
                </a:solidFill>
              </a:rPr>
              <a:t>震源深度</a:t>
            </a:r>
            <a:r>
              <a:rPr lang="en-US" altLang="zh-CN" dirty="0">
                <a:solidFill>
                  <a:srgbClr val="FF0000"/>
                </a:solidFill>
              </a:rPr>
              <a:t>5</a:t>
            </a:r>
            <a:r>
              <a:rPr lang="zh-CN" altLang="en-US" dirty="0">
                <a:solidFill>
                  <a:srgbClr val="FF0000"/>
                </a:solidFill>
              </a:rPr>
              <a:t>千米。</a:t>
            </a:r>
          </a:p>
        </p:txBody>
      </p:sp>
    </p:spTree>
    <p:extLst>
      <p:ext uri="{BB962C8B-B14F-4D97-AF65-F5344CB8AC3E}">
        <p14:creationId xmlns:p14="http://schemas.microsoft.com/office/powerpoint/2010/main" val="1949256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130"/>
                                        </p:tgtEl>
                                        <p:attrNameLst>
                                          <p:attrName>style.visibility</p:attrName>
                                        </p:attrNameLst>
                                      </p:cBhvr>
                                      <p:to>
                                        <p:strVal val="visible"/>
                                      </p:to>
                                    </p:set>
                                    <p:anim calcmode="lin" valueType="num">
                                      <p:cBhvr additive="base">
                                        <p:cTn id="7" dur="500" fill="hold"/>
                                        <p:tgtEl>
                                          <p:spTgt spid="5130"/>
                                        </p:tgtEl>
                                        <p:attrNameLst>
                                          <p:attrName>ppt_x</p:attrName>
                                        </p:attrNameLst>
                                      </p:cBhvr>
                                      <p:tavLst>
                                        <p:tav tm="0">
                                          <p:val>
                                            <p:strVal val="0-#ppt_w/2"/>
                                          </p:val>
                                        </p:tav>
                                        <p:tav tm="100000">
                                          <p:val>
                                            <p:strVal val="#ppt_x"/>
                                          </p:val>
                                        </p:tav>
                                      </p:tavLst>
                                    </p:anim>
                                    <p:anim calcmode="lin" valueType="num">
                                      <p:cBhvr additive="base">
                                        <p:cTn id="8" dur="500" fill="hold"/>
                                        <p:tgtEl>
                                          <p:spTgt spid="51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4" name="Group 6"/>
          <p:cNvGrpSpPr>
            <a:grpSpLocks/>
          </p:cNvGrpSpPr>
          <p:nvPr/>
        </p:nvGrpSpPr>
        <p:grpSpPr bwMode="auto">
          <a:xfrm>
            <a:off x="1624842" y="2098357"/>
            <a:ext cx="2953244" cy="3885847"/>
            <a:chOff x="48" y="720"/>
            <a:chExt cx="1992" cy="2688"/>
          </a:xfrm>
        </p:grpSpPr>
        <p:pic>
          <p:nvPicPr>
            <p:cNvPr id="7170" name="Picture 2" descr="Screenshot_2018-01-18-10-29-56-765_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720"/>
              <a:ext cx="1512" cy="2688"/>
            </a:xfrm>
            <a:prstGeom prst="rect">
              <a:avLst/>
            </a:prstGeom>
            <a:noFill/>
            <a:extLst>
              <a:ext uri="{909E8E84-426E-40DD-AFC4-6F175D3DCCD1}">
                <a14:hiddenFill xmlns:a14="http://schemas.microsoft.com/office/drawing/2010/main">
                  <a:solidFill>
                    <a:srgbClr val="FFFFFF"/>
                  </a:solidFill>
                </a14:hiddenFill>
              </a:ext>
            </a:extLst>
          </p:spPr>
        </p:pic>
        <p:sp>
          <p:nvSpPr>
            <p:cNvPr id="7171" name="AutoShape 3"/>
            <p:cNvSpPr>
              <a:spLocks noChangeArrowheads="1"/>
            </p:cNvSpPr>
            <p:nvPr/>
          </p:nvSpPr>
          <p:spPr bwMode="auto">
            <a:xfrm>
              <a:off x="48" y="1008"/>
              <a:ext cx="672" cy="336"/>
            </a:xfrm>
            <a:prstGeom prst="wedgeRoundRectCallout">
              <a:avLst>
                <a:gd name="adj1" fmla="val 73662"/>
                <a:gd name="adj2" fmla="val 4226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224" b="1" dirty="0">
                  <a:solidFill>
                    <a:schemeClr val="bg1"/>
                  </a:solidFill>
                </a:rPr>
                <a:t>输入短信信息</a:t>
              </a:r>
            </a:p>
          </p:txBody>
        </p:sp>
        <p:sp>
          <p:nvSpPr>
            <p:cNvPr id="7172" name="AutoShape 4"/>
            <p:cNvSpPr>
              <a:spLocks noChangeArrowheads="1"/>
            </p:cNvSpPr>
            <p:nvPr/>
          </p:nvSpPr>
          <p:spPr bwMode="auto">
            <a:xfrm>
              <a:off x="96" y="1440"/>
              <a:ext cx="528" cy="336"/>
            </a:xfrm>
            <a:prstGeom prst="wedgeRoundRectCallout">
              <a:avLst>
                <a:gd name="adj1" fmla="val 67046"/>
                <a:gd name="adj2" fmla="val 6131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224" b="1">
                  <a:solidFill>
                    <a:schemeClr val="bg1"/>
                  </a:solidFill>
                </a:rPr>
                <a:t>触发后台流程</a:t>
              </a:r>
            </a:p>
          </p:txBody>
        </p:sp>
        <p:sp>
          <p:nvSpPr>
            <p:cNvPr id="7173" name="AutoShape 5"/>
            <p:cNvSpPr>
              <a:spLocks noChangeArrowheads="1"/>
            </p:cNvSpPr>
            <p:nvPr/>
          </p:nvSpPr>
          <p:spPr bwMode="auto">
            <a:xfrm>
              <a:off x="96" y="2448"/>
              <a:ext cx="528" cy="336"/>
            </a:xfrm>
            <a:prstGeom prst="wedgeRoundRectCallout">
              <a:avLst>
                <a:gd name="adj1" fmla="val 85227"/>
                <a:gd name="adj2" fmla="val 5476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224" b="1">
                  <a:solidFill>
                    <a:schemeClr val="bg1"/>
                  </a:solidFill>
                </a:rPr>
                <a:t>生成成果报告</a:t>
              </a:r>
            </a:p>
          </p:txBody>
        </p:sp>
      </p:grpSp>
      <p:sp>
        <p:nvSpPr>
          <p:cNvPr id="7175" name="Text Box 7"/>
          <p:cNvSpPr txBox="1">
            <a:spLocks noChangeArrowheads="1"/>
          </p:cNvSpPr>
          <p:nvPr/>
        </p:nvSpPr>
        <p:spPr bwMode="auto">
          <a:xfrm>
            <a:off x="731837" y="206903"/>
            <a:ext cx="112013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ea typeface="黑体" panose="02010609060101010101" pitchFamily="49" charset="-122"/>
              </a:rPr>
              <a:t>地震专题报告包含地震基本信息、震中位置图、遥感影像图、历史地震分布图、震中某范围内乡镇人口数据表、公里网格人口分布图、公里网格经济分布图、交通、学校、医院、水库分布图以及震区天气信息。</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71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803" y="1476622"/>
            <a:ext cx="6061922" cy="260189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7" name="Picture 9"/>
          <p:cNvPicPr>
            <a:picLocks noChangeAspect="1" noChangeArrowheads="1"/>
          </p:cNvPicPr>
          <p:nvPr/>
        </p:nvPicPr>
        <p:blipFill>
          <a:blip r:embed="rId4">
            <a:extLst>
              <a:ext uri="{28A0092B-C50C-407E-A947-70E740481C1C}">
                <a14:useLocalDpi xmlns:a14="http://schemas.microsoft.com/office/drawing/2010/main" val="0"/>
              </a:ext>
            </a:extLst>
          </a:blip>
          <a:srcRect b="10649"/>
          <a:stretch>
            <a:fillRect/>
          </a:stretch>
        </p:blipFill>
        <p:spPr bwMode="auto">
          <a:xfrm>
            <a:off x="4663898" y="4075282"/>
            <a:ext cx="6061922" cy="245294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8" name="Text Box 10"/>
          <p:cNvSpPr txBox="1">
            <a:spLocks noChangeArrowheads="1"/>
          </p:cNvSpPr>
          <p:nvPr/>
        </p:nvSpPr>
        <p:spPr bwMode="auto">
          <a:xfrm>
            <a:off x="6839973" y="6605940"/>
            <a:ext cx="2409225" cy="31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428">
                <a:solidFill>
                  <a:schemeClr val="accent2"/>
                </a:solidFill>
                <a:ea typeface="黑体" panose="02010609060101010101" pitchFamily="49" charset="-122"/>
              </a:rPr>
              <a:t>震区专题信息报告</a:t>
            </a:r>
          </a:p>
        </p:txBody>
      </p:sp>
    </p:spTree>
    <p:extLst>
      <p:ext uri="{BB962C8B-B14F-4D97-AF65-F5344CB8AC3E}">
        <p14:creationId xmlns:p14="http://schemas.microsoft.com/office/powerpoint/2010/main" val="48360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20018" t="3765" r="16674" b="38021"/>
          <a:stretch/>
        </p:blipFill>
        <p:spPr>
          <a:xfrm>
            <a:off x="6092372" y="-512932"/>
            <a:ext cx="6343220" cy="8184696"/>
          </a:xfrm>
          <a:prstGeom prst="rect">
            <a:avLst/>
          </a:prstGeom>
        </p:spPr>
      </p:pic>
      <p:pic>
        <p:nvPicPr>
          <p:cNvPr id="2" name="内蒙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82917" y="827685"/>
            <a:ext cx="3399787" cy="5187606"/>
          </a:xfrm>
          <a:prstGeom prst="rect">
            <a:avLst/>
          </a:prstGeom>
        </p:spPr>
      </p:pic>
      <p:sp>
        <p:nvSpPr>
          <p:cNvPr id="9" name="矩形 8"/>
          <p:cNvSpPr/>
          <p:nvPr/>
        </p:nvSpPr>
        <p:spPr>
          <a:xfrm>
            <a:off x="731837" y="68262"/>
            <a:ext cx="433965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a:ln>
                  <a:noFill/>
                </a:ln>
                <a:solidFill>
                  <a:srgbClr val="FFFFFF"/>
                </a:solidFill>
                <a:effectLst/>
                <a:uLnTx/>
                <a:uFillTx/>
              </a:rPr>
              <a:t>典型的省局应用情况</a:t>
            </a:r>
          </a:p>
        </p:txBody>
      </p:sp>
      <p:sp>
        <p:nvSpPr>
          <p:cNvPr id="10" name="矩形 9"/>
          <p:cNvSpPr/>
          <p:nvPr/>
        </p:nvSpPr>
        <p:spPr>
          <a:xfrm>
            <a:off x="1243892" y="1026633"/>
            <a:ext cx="2324675" cy="369332"/>
          </a:xfrm>
          <a:prstGeom prst="rect">
            <a:avLst/>
          </a:prstGeom>
        </p:spPr>
        <p:txBody>
          <a:bodyPr wrap="none">
            <a:spAutoFit/>
          </a:bodyPr>
          <a:lstStyle/>
          <a:p>
            <a:pPr>
              <a:spcBef>
                <a:spcPct val="50000"/>
              </a:spcBef>
            </a:pPr>
            <a:r>
              <a:rPr lang="zh-CN" altLang="en-US" dirty="0">
                <a:solidFill>
                  <a:schemeClr val="bg1"/>
                </a:solidFill>
              </a:rPr>
              <a:t>内蒙古自治区地震局 </a:t>
            </a:r>
          </a:p>
        </p:txBody>
      </p:sp>
      <p:sp>
        <p:nvSpPr>
          <p:cNvPr id="11" name="矩形 10"/>
          <p:cNvSpPr/>
          <p:nvPr/>
        </p:nvSpPr>
        <p:spPr>
          <a:xfrm>
            <a:off x="3662321" y="1026633"/>
            <a:ext cx="877163" cy="369332"/>
          </a:xfrm>
          <a:prstGeom prst="rect">
            <a:avLst/>
          </a:prstGeom>
        </p:spPr>
        <p:txBody>
          <a:bodyPr wrap="none">
            <a:spAutoFit/>
          </a:bodyPr>
          <a:lstStyle/>
          <a:p>
            <a:r>
              <a:rPr lang="zh-CN" altLang="en-US" dirty="0">
                <a:solidFill>
                  <a:schemeClr val="bg1"/>
                </a:solidFill>
              </a:rPr>
              <a:t>梁莎莎</a:t>
            </a:r>
            <a:endParaRPr lang="zh-CN" altLang="en-US" dirty="0"/>
          </a:p>
        </p:txBody>
      </p:sp>
      <p:pic>
        <p:nvPicPr>
          <p:cNvPr id="12"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1586" t="4838" r="5412"/>
          <a:stretch/>
        </p:blipFill>
        <p:spPr bwMode="auto">
          <a:xfrm>
            <a:off x="198437" y="2201862"/>
            <a:ext cx="5731592" cy="41944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287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046136-081E-487E-B571-E472AD874BDC}"/>
              </a:ext>
            </a:extLst>
          </p:cNvPr>
          <p:cNvSpPr>
            <a:spLocks noGrp="1"/>
          </p:cNvSpPr>
          <p:nvPr>
            <p:ph type="title"/>
          </p:nvPr>
        </p:nvSpPr>
        <p:spPr>
          <a:xfrm>
            <a:off x="198437" y="373062"/>
            <a:ext cx="9144000" cy="932563"/>
          </a:xfrm>
        </p:spPr>
        <p:txBody>
          <a:bodyPr/>
          <a:lstStyle/>
          <a:p>
            <a:r>
              <a:rPr lang="zh-CN" altLang="en-US" sz="5400" dirty="0">
                <a:solidFill>
                  <a:schemeClr val="bg1"/>
                </a:solidFill>
                <a:latin typeface="微软雅黑" panose="020B0503020204020204" pitchFamily="34" charset="-122"/>
                <a:ea typeface="微软雅黑" panose="020B0503020204020204" pitchFamily="34" charset="-122"/>
              </a:rPr>
              <a:t>知识点</a:t>
            </a:r>
          </a:p>
        </p:txBody>
      </p:sp>
      <p:sp>
        <p:nvSpPr>
          <p:cNvPr id="5" name="文本占位符 4">
            <a:extLst>
              <a:ext uri="{FF2B5EF4-FFF2-40B4-BE49-F238E27FC236}">
                <a16:creationId xmlns:a16="http://schemas.microsoft.com/office/drawing/2014/main" id="{539D3EAE-DC3D-4573-820A-85C4AD917331}"/>
              </a:ext>
            </a:extLst>
          </p:cNvPr>
          <p:cNvSpPr>
            <a:spLocks noGrp="1"/>
          </p:cNvSpPr>
          <p:nvPr>
            <p:ph type="body" sz="quarter" idx="12"/>
          </p:nvPr>
        </p:nvSpPr>
        <p:spPr>
          <a:xfrm>
            <a:off x="350837" y="1305625"/>
            <a:ext cx="9143999" cy="2953950"/>
          </a:xfrm>
        </p:spPr>
        <p:txBody>
          <a:bodyPr/>
          <a:lstStyle/>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1</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系统组成：人机接口、流程体系和云平台</a:t>
            </a:r>
            <a:endParaRPr lang="zh-CN"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2</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设计模式：</a:t>
            </a:r>
            <a:r>
              <a:rPr lang="zh-CN" altLang="zh-CN" dirty="0">
                <a:solidFill>
                  <a:schemeClr val="bg1"/>
                </a:solidFill>
                <a:latin typeface="微软雅黑" panose="020B0503020204020204" pitchFamily="34" charset="-122"/>
                <a:ea typeface="微软雅黑" panose="020B0503020204020204" pitchFamily="34" charset="-122"/>
              </a:rPr>
              <a:t>去中心化的运</a:t>
            </a:r>
            <a:r>
              <a:rPr lang="zh-CN" altLang="en-US" dirty="0">
                <a:solidFill>
                  <a:schemeClr val="bg1"/>
                </a:solidFill>
                <a:latin typeface="微软雅黑" panose="020B0503020204020204" pitchFamily="34" charset="-122"/>
                <a:ea typeface="微软雅黑" panose="020B0503020204020204" pitchFamily="34" charset="-122"/>
              </a:rPr>
              <a:t>维原则</a:t>
            </a:r>
            <a:endParaRPr lang="zh-CN"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3</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技术特点：</a:t>
            </a:r>
            <a:r>
              <a:rPr lang="zh-CN" altLang="zh-CN" dirty="0">
                <a:solidFill>
                  <a:schemeClr val="bg1"/>
                </a:solidFill>
                <a:latin typeface="微软雅黑" panose="020B0503020204020204" pitchFamily="34" charset="-122"/>
                <a:ea typeface="微软雅黑" panose="020B0503020204020204" pitchFamily="34" charset="-122"/>
              </a:rPr>
              <a:t>宽平台、厚技术、微应用</a:t>
            </a:r>
          </a:p>
          <a:p>
            <a:endParaRPr lang="zh-CN" altLang="en-US" dirty="0"/>
          </a:p>
        </p:txBody>
      </p:sp>
    </p:spTree>
    <p:extLst>
      <p:ext uri="{BB962C8B-B14F-4D97-AF65-F5344CB8AC3E}">
        <p14:creationId xmlns:p14="http://schemas.microsoft.com/office/powerpoint/2010/main" val="24683736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73" name="Picture 9" descr="QQ图片2017091802134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9355" y="1155243"/>
            <a:ext cx="7341013" cy="5506570"/>
          </a:xfrm>
          <a:prstGeom prst="rect">
            <a:avLst/>
          </a:prstGeom>
          <a:noFill/>
          <a:extLst>
            <a:ext uri="{909E8E84-426E-40DD-AFC4-6F175D3DCCD1}">
              <a14:hiddenFill xmlns:a14="http://schemas.microsoft.com/office/drawing/2010/main">
                <a:solidFill>
                  <a:srgbClr val="FFFFFF"/>
                </a:solidFill>
              </a14:hiddenFill>
            </a:ext>
          </a:extLst>
        </p:spPr>
      </p:pic>
      <p:sp>
        <p:nvSpPr>
          <p:cNvPr id="88069" name="Text Box 5"/>
          <p:cNvSpPr txBox="1">
            <a:spLocks noChangeArrowheads="1"/>
          </p:cNvSpPr>
          <p:nvPr/>
        </p:nvSpPr>
        <p:spPr bwMode="auto">
          <a:xfrm>
            <a:off x="1014195" y="6492535"/>
            <a:ext cx="8169994" cy="32778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sz="1530" dirty="0">
                <a:solidFill>
                  <a:srgbClr val="3333CC"/>
                </a:solidFill>
              </a:rPr>
              <a:t>梁莎莎</a:t>
            </a:r>
          </a:p>
        </p:txBody>
      </p:sp>
      <p:sp>
        <p:nvSpPr>
          <p:cNvPr id="88070" name="AutoShape 6"/>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sz="1530"/>
          </a:p>
        </p:txBody>
      </p:sp>
      <p:sp>
        <p:nvSpPr>
          <p:cNvPr id="88071" name="AutoShape 7"/>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sz="1530"/>
          </a:p>
        </p:txBody>
      </p:sp>
      <p:sp>
        <p:nvSpPr>
          <p:cNvPr id="88072" name="AutoShape 8"/>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sz="1530"/>
          </a:p>
        </p:txBody>
      </p:sp>
      <p:sp>
        <p:nvSpPr>
          <p:cNvPr id="10" name="Rectangle 13"/>
          <p:cNvSpPr>
            <a:spLocks noChangeArrowheads="1"/>
          </p:cNvSpPr>
          <p:nvPr/>
        </p:nvSpPr>
        <p:spPr bwMode="auto">
          <a:xfrm>
            <a:off x="10060368" y="6590246"/>
            <a:ext cx="2492990" cy="40011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50000"/>
              </a:spcBef>
            </a:pPr>
            <a:r>
              <a:rPr lang="zh-CN" altLang="en-US" sz="2000" dirty="0">
                <a:solidFill>
                  <a:srgbClr val="FF0000"/>
                </a:solidFill>
              </a:rPr>
              <a:t>内蒙局应用开发情况</a:t>
            </a:r>
          </a:p>
        </p:txBody>
      </p:sp>
      <p:sp>
        <p:nvSpPr>
          <p:cNvPr id="9" name="Rectangle 19"/>
          <p:cNvSpPr/>
          <p:nvPr/>
        </p:nvSpPr>
        <p:spPr bwMode="auto">
          <a:xfrm>
            <a:off x="-2681" y="-6689"/>
            <a:ext cx="12436475" cy="8951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33"/>
          <p:cNvSpPr txBox="1">
            <a:spLocks/>
          </p:cNvSpPr>
          <p:nvPr/>
        </p:nvSpPr>
        <p:spPr>
          <a:xfrm>
            <a:off x="122237" y="127027"/>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zh-CN" altLang="en-US" sz="3200" dirty="0">
                <a:solidFill>
                  <a:srgbClr val="FFFFFF"/>
                </a:solidFill>
              </a:rPr>
              <a:t>提升从需求到应用实现的效率</a:t>
            </a:r>
            <a:endParaRPr sz="3200" dirty="0">
              <a:solidFill>
                <a:srgbClr val="FFFFFF"/>
              </a:solidFill>
            </a:endParaRPr>
          </a:p>
        </p:txBody>
      </p:sp>
    </p:spTree>
    <p:extLst>
      <p:ext uri="{BB962C8B-B14F-4D97-AF65-F5344CB8AC3E}">
        <p14:creationId xmlns:p14="http://schemas.microsoft.com/office/powerpoint/2010/main" val="273015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52" name="Text Box 16"/>
          <p:cNvSpPr txBox="1">
            <a:spLocks noChangeArrowheads="1"/>
          </p:cNvSpPr>
          <p:nvPr/>
        </p:nvSpPr>
        <p:spPr bwMode="auto">
          <a:xfrm>
            <a:off x="478514" y="903914"/>
            <a:ext cx="3388784" cy="37484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sz="1836" dirty="0"/>
              <a:t>每月震情</a:t>
            </a:r>
            <a:endParaRPr lang="en-US" altLang="zh-CN" sz="1836" dirty="0"/>
          </a:p>
        </p:txBody>
      </p:sp>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397" y="1261283"/>
            <a:ext cx="7530448" cy="470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pic>
        <p:nvPicPr>
          <p:cNvPr id="91139" name="Picture 3" descr="Screenshot_2017-09-18-01-56-14-493_c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5715" y="853268"/>
            <a:ext cx="1651486" cy="2937053"/>
          </a:xfrm>
          <a:prstGeom prst="rect">
            <a:avLst/>
          </a:prstGeom>
          <a:noFill/>
          <a:extLst>
            <a:ext uri="{909E8E84-426E-40DD-AFC4-6F175D3DCCD1}">
              <a14:hiddenFill xmlns:a14="http://schemas.microsoft.com/office/drawing/2010/main">
                <a:solidFill>
                  <a:srgbClr val="FFFFFF"/>
                </a:solidFill>
              </a14:hiddenFill>
            </a:ext>
          </a:extLst>
        </p:spPr>
      </p:pic>
      <p:pic>
        <p:nvPicPr>
          <p:cNvPr id="91140" name="Picture 4" descr="Screenshot_2017-09-18-01-56-23-239_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2249" y="838695"/>
            <a:ext cx="1651486" cy="2937053"/>
          </a:xfrm>
          <a:prstGeom prst="rect">
            <a:avLst/>
          </a:prstGeom>
          <a:noFill/>
          <a:extLst>
            <a:ext uri="{909E8E84-426E-40DD-AFC4-6F175D3DCCD1}">
              <a14:hiddenFill xmlns:a14="http://schemas.microsoft.com/office/drawing/2010/main">
                <a:solidFill>
                  <a:srgbClr val="FFFFFF"/>
                </a:solidFill>
              </a14:hiddenFill>
            </a:ext>
          </a:extLst>
        </p:spPr>
      </p:pic>
      <p:pic>
        <p:nvPicPr>
          <p:cNvPr id="91141" name="Picture 5" descr="Screenshot_2017-09-18-01-57-18-740_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8080" y="3772511"/>
            <a:ext cx="1651486" cy="2937053"/>
          </a:xfrm>
          <a:prstGeom prst="rect">
            <a:avLst/>
          </a:prstGeom>
          <a:noFill/>
          <a:extLst>
            <a:ext uri="{909E8E84-426E-40DD-AFC4-6F175D3DCCD1}">
              <a14:hiddenFill xmlns:a14="http://schemas.microsoft.com/office/drawing/2010/main">
                <a:solidFill>
                  <a:srgbClr val="FFFFFF"/>
                </a:solidFill>
              </a14:hiddenFill>
            </a:ext>
          </a:extLst>
        </p:spPr>
      </p:pic>
      <p:pic>
        <p:nvPicPr>
          <p:cNvPr id="91142" name="Picture 6" descr="Screenshot_2017-09-18-01-56-50-387_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62558" y="848410"/>
            <a:ext cx="1651486" cy="2937053"/>
          </a:xfrm>
          <a:prstGeom prst="rect">
            <a:avLst/>
          </a:prstGeom>
          <a:noFill/>
          <a:extLst>
            <a:ext uri="{909E8E84-426E-40DD-AFC4-6F175D3DCCD1}">
              <a14:hiddenFill xmlns:a14="http://schemas.microsoft.com/office/drawing/2010/main">
                <a:solidFill>
                  <a:srgbClr val="FFFFFF"/>
                </a:solidFill>
              </a14:hiddenFill>
            </a:ext>
          </a:extLst>
        </p:spPr>
      </p:pic>
      <p:pic>
        <p:nvPicPr>
          <p:cNvPr id="91143" name="Picture 7" descr="Screenshot_2017-09-18-01-57-05-760_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9868" y="3772511"/>
            <a:ext cx="1651486" cy="2937053"/>
          </a:xfrm>
          <a:prstGeom prst="rect">
            <a:avLst/>
          </a:prstGeom>
          <a:noFill/>
          <a:extLst>
            <a:ext uri="{909E8E84-426E-40DD-AFC4-6F175D3DCCD1}">
              <a14:hiddenFill xmlns:a14="http://schemas.microsoft.com/office/drawing/2010/main">
                <a:solidFill>
                  <a:srgbClr val="FFFFFF"/>
                </a:solidFill>
              </a14:hiddenFill>
            </a:ext>
          </a:extLst>
        </p:spPr>
      </p:pic>
      <p:pic>
        <p:nvPicPr>
          <p:cNvPr id="91144" name="Picture 8" descr="Screenshot_2017-09-18-01-57-10-918_co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37830" y="3772511"/>
            <a:ext cx="1651486" cy="2937053"/>
          </a:xfrm>
          <a:prstGeom prst="rect">
            <a:avLst/>
          </a:prstGeom>
          <a:noFill/>
          <a:extLst>
            <a:ext uri="{909E8E84-426E-40DD-AFC4-6F175D3DCCD1}">
              <a14:hiddenFill xmlns:a14="http://schemas.microsoft.com/office/drawing/2010/main">
                <a:solidFill>
                  <a:srgbClr val="FFFFFF"/>
                </a:solidFill>
              </a14:hiddenFill>
            </a:ext>
          </a:extLst>
        </p:spPr>
      </p:pic>
      <p:pic>
        <p:nvPicPr>
          <p:cNvPr id="91145" name="Picture 9" descr="Screenshot_2017-09-18-01-56-34-435_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5738" y="825742"/>
            <a:ext cx="1651486" cy="2937053"/>
          </a:xfrm>
          <a:prstGeom prst="rect">
            <a:avLst/>
          </a:prstGeom>
          <a:noFill/>
          <a:extLst>
            <a:ext uri="{909E8E84-426E-40DD-AFC4-6F175D3DCCD1}">
              <a14:hiddenFill xmlns:a14="http://schemas.microsoft.com/office/drawing/2010/main">
                <a:solidFill>
                  <a:srgbClr val="FFFFFF"/>
                </a:solidFill>
              </a14:hiddenFill>
            </a:ext>
          </a:extLst>
        </p:spPr>
      </p:pic>
      <p:pic>
        <p:nvPicPr>
          <p:cNvPr id="91146" name="Picture 10" descr="Screenshot_2017-09-18-01-56-40-316_com"/>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78808" y="875936"/>
            <a:ext cx="1651486" cy="2937053"/>
          </a:xfrm>
          <a:prstGeom prst="rect">
            <a:avLst/>
          </a:prstGeom>
          <a:noFill/>
          <a:extLst>
            <a:ext uri="{909E8E84-426E-40DD-AFC4-6F175D3DCCD1}">
              <a14:hiddenFill xmlns:a14="http://schemas.microsoft.com/office/drawing/2010/main">
                <a:solidFill>
                  <a:srgbClr val="FFFFFF"/>
                </a:solidFill>
              </a14:hiddenFill>
            </a:ext>
          </a:extLst>
        </p:spPr>
      </p:pic>
      <p:pic>
        <p:nvPicPr>
          <p:cNvPr id="91147" name="Picture 11" descr="Screenshot_2017-09-18-01-56-45-655_com"/>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68476" y="3772511"/>
            <a:ext cx="1651486" cy="2937053"/>
          </a:xfrm>
          <a:prstGeom prst="rect">
            <a:avLst/>
          </a:prstGeom>
          <a:noFill/>
          <a:extLst>
            <a:ext uri="{909E8E84-426E-40DD-AFC4-6F175D3DCCD1}">
              <a14:hiddenFill xmlns:a14="http://schemas.microsoft.com/office/drawing/2010/main">
                <a:solidFill>
                  <a:srgbClr val="FFFFFF"/>
                </a:solidFill>
              </a14:hiddenFill>
            </a:ext>
          </a:extLst>
        </p:spPr>
      </p:pic>
      <p:pic>
        <p:nvPicPr>
          <p:cNvPr id="91148" name="Picture 12" descr="Screenshot_2017-09-18-01-57-27-217_com"/>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70711" y="3772511"/>
            <a:ext cx="1651486" cy="2937053"/>
          </a:xfrm>
          <a:prstGeom prst="rect">
            <a:avLst/>
          </a:prstGeom>
          <a:noFill/>
          <a:extLst>
            <a:ext uri="{909E8E84-426E-40DD-AFC4-6F175D3DCCD1}">
              <a14:hiddenFill xmlns:a14="http://schemas.microsoft.com/office/drawing/2010/main">
                <a:solidFill>
                  <a:srgbClr val="FFFFFF"/>
                </a:solidFill>
              </a14:hiddenFill>
            </a:ext>
          </a:extLst>
        </p:spPr>
      </p:pic>
      <p:sp>
        <p:nvSpPr>
          <p:cNvPr id="91149" name="Rectangle 13"/>
          <p:cNvSpPr>
            <a:spLocks noChangeArrowheads="1"/>
          </p:cNvSpPr>
          <p:nvPr/>
        </p:nvSpPr>
        <p:spPr bwMode="auto">
          <a:xfrm>
            <a:off x="10600055" y="5807152"/>
            <a:ext cx="1755609" cy="1034129"/>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spcBef>
                <a:spcPct val="50000"/>
              </a:spcBef>
            </a:pPr>
            <a:r>
              <a:rPr lang="zh-CN" altLang="en-US" sz="2448" dirty="0">
                <a:solidFill>
                  <a:srgbClr val="FF0000"/>
                </a:solidFill>
              </a:rPr>
              <a:t>内蒙局应用</a:t>
            </a:r>
            <a:endParaRPr lang="en-US" altLang="zh-CN" sz="2448" dirty="0">
              <a:solidFill>
                <a:srgbClr val="FF0000"/>
              </a:solidFill>
            </a:endParaRPr>
          </a:p>
          <a:p>
            <a:pPr>
              <a:spcBef>
                <a:spcPct val="50000"/>
              </a:spcBef>
            </a:pPr>
            <a:r>
              <a:rPr lang="zh-CN" altLang="en-US" sz="2448" dirty="0">
                <a:solidFill>
                  <a:srgbClr val="FF0000"/>
                </a:solidFill>
              </a:rPr>
              <a:t>开发情况</a:t>
            </a:r>
          </a:p>
        </p:txBody>
      </p:sp>
      <p:sp>
        <p:nvSpPr>
          <p:cNvPr id="15" name="Rectangle 19"/>
          <p:cNvSpPr/>
          <p:nvPr/>
        </p:nvSpPr>
        <p:spPr bwMode="auto">
          <a:xfrm>
            <a:off x="-2681" y="-6688"/>
            <a:ext cx="12436475" cy="7509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33"/>
          <p:cNvSpPr txBox="1">
            <a:spLocks/>
          </p:cNvSpPr>
          <p:nvPr/>
        </p:nvSpPr>
        <p:spPr>
          <a:xfrm>
            <a:off x="424357" y="18075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zh-CN" altLang="en-US" sz="2800" dirty="0">
                <a:solidFill>
                  <a:srgbClr val="FFFFFF"/>
                </a:solidFill>
              </a:rPr>
              <a:t>新技术对传统业务模式的改变</a:t>
            </a:r>
            <a:endParaRPr sz="2800" dirty="0">
              <a:solidFill>
                <a:srgbClr val="FFFFFF"/>
              </a:solidFill>
            </a:endParaRPr>
          </a:p>
        </p:txBody>
      </p:sp>
    </p:spTree>
    <p:extLst>
      <p:ext uri="{BB962C8B-B14F-4D97-AF65-F5344CB8AC3E}">
        <p14:creationId xmlns:p14="http://schemas.microsoft.com/office/powerpoint/2010/main" val="3782701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91139"/>
                                        </p:tgtEl>
                                        <p:attrNameLst>
                                          <p:attrName>style.visibility</p:attrName>
                                        </p:attrNameLst>
                                      </p:cBhvr>
                                      <p:to>
                                        <p:strVal val="visible"/>
                                      </p:to>
                                    </p:set>
                                    <p:anim calcmode="lin" valueType="num">
                                      <p:cBhvr>
                                        <p:cTn id="7" dur="1000" fill="hold"/>
                                        <p:tgtEl>
                                          <p:spTgt spid="91139"/>
                                        </p:tgtEl>
                                        <p:attrNameLst>
                                          <p:attrName>ppt_w</p:attrName>
                                        </p:attrNameLst>
                                      </p:cBhvr>
                                      <p:tavLst>
                                        <p:tav tm="0">
                                          <p:val>
                                            <p:fltVal val="0"/>
                                          </p:val>
                                        </p:tav>
                                        <p:tav tm="100000">
                                          <p:val>
                                            <p:strVal val="#ppt_w"/>
                                          </p:val>
                                        </p:tav>
                                      </p:tavLst>
                                    </p:anim>
                                    <p:anim calcmode="lin" valueType="num">
                                      <p:cBhvr>
                                        <p:cTn id="8" dur="1000" fill="hold"/>
                                        <p:tgtEl>
                                          <p:spTgt spid="91139"/>
                                        </p:tgtEl>
                                        <p:attrNameLst>
                                          <p:attrName>ppt_h</p:attrName>
                                        </p:attrNameLst>
                                      </p:cBhvr>
                                      <p:tavLst>
                                        <p:tav tm="0">
                                          <p:val>
                                            <p:fltVal val="0"/>
                                          </p:val>
                                        </p:tav>
                                        <p:tav tm="100000">
                                          <p:val>
                                            <p:strVal val="#ppt_h"/>
                                          </p:val>
                                        </p:tav>
                                      </p:tavLst>
                                    </p:anim>
                                    <p:anim calcmode="lin" valueType="num">
                                      <p:cBhvr>
                                        <p:cTn id="9" dur="1000" fill="hold"/>
                                        <p:tgtEl>
                                          <p:spTgt spid="91139"/>
                                        </p:tgtEl>
                                        <p:attrNameLst>
                                          <p:attrName>style.rotation</p:attrName>
                                        </p:attrNameLst>
                                      </p:cBhvr>
                                      <p:tavLst>
                                        <p:tav tm="0">
                                          <p:val>
                                            <p:fltVal val="90"/>
                                          </p:val>
                                        </p:tav>
                                        <p:tav tm="100000">
                                          <p:val>
                                            <p:fltVal val="0"/>
                                          </p:val>
                                        </p:tav>
                                      </p:tavLst>
                                    </p:anim>
                                    <p:animEffect transition="in" filter="fade">
                                      <p:cBhvr>
                                        <p:cTn id="10" dur="1000"/>
                                        <p:tgtEl>
                                          <p:spTgt spid="91139"/>
                                        </p:tgtEl>
                                      </p:cBhvr>
                                    </p:animEffect>
                                  </p:childTnLst>
                                </p:cTn>
                              </p:par>
                              <p:par>
                                <p:cTn id="11" presetID="31" presetClass="entr" presetSubtype="0" fill="hold" nodeType="withEffect">
                                  <p:stCondLst>
                                    <p:cond delay="0"/>
                                  </p:stCondLst>
                                  <p:iterate type="lt">
                                    <p:tmPct val="5000"/>
                                  </p:iterate>
                                  <p:childTnLst>
                                    <p:set>
                                      <p:cBhvr>
                                        <p:cTn id="12" dur="1" fill="hold">
                                          <p:stCondLst>
                                            <p:cond delay="0"/>
                                          </p:stCondLst>
                                        </p:cTn>
                                        <p:tgtEl>
                                          <p:spTgt spid="91140"/>
                                        </p:tgtEl>
                                        <p:attrNameLst>
                                          <p:attrName>style.visibility</p:attrName>
                                        </p:attrNameLst>
                                      </p:cBhvr>
                                      <p:to>
                                        <p:strVal val="visible"/>
                                      </p:to>
                                    </p:set>
                                    <p:anim calcmode="lin" valueType="num">
                                      <p:cBhvr>
                                        <p:cTn id="13" dur="1000" fill="hold"/>
                                        <p:tgtEl>
                                          <p:spTgt spid="91140"/>
                                        </p:tgtEl>
                                        <p:attrNameLst>
                                          <p:attrName>ppt_w</p:attrName>
                                        </p:attrNameLst>
                                      </p:cBhvr>
                                      <p:tavLst>
                                        <p:tav tm="0">
                                          <p:val>
                                            <p:fltVal val="0"/>
                                          </p:val>
                                        </p:tav>
                                        <p:tav tm="100000">
                                          <p:val>
                                            <p:strVal val="#ppt_w"/>
                                          </p:val>
                                        </p:tav>
                                      </p:tavLst>
                                    </p:anim>
                                    <p:anim calcmode="lin" valueType="num">
                                      <p:cBhvr>
                                        <p:cTn id="14" dur="1000" fill="hold"/>
                                        <p:tgtEl>
                                          <p:spTgt spid="91140"/>
                                        </p:tgtEl>
                                        <p:attrNameLst>
                                          <p:attrName>ppt_h</p:attrName>
                                        </p:attrNameLst>
                                      </p:cBhvr>
                                      <p:tavLst>
                                        <p:tav tm="0">
                                          <p:val>
                                            <p:fltVal val="0"/>
                                          </p:val>
                                        </p:tav>
                                        <p:tav tm="100000">
                                          <p:val>
                                            <p:strVal val="#ppt_h"/>
                                          </p:val>
                                        </p:tav>
                                      </p:tavLst>
                                    </p:anim>
                                    <p:anim calcmode="lin" valueType="num">
                                      <p:cBhvr>
                                        <p:cTn id="15" dur="1000" fill="hold"/>
                                        <p:tgtEl>
                                          <p:spTgt spid="91140"/>
                                        </p:tgtEl>
                                        <p:attrNameLst>
                                          <p:attrName>style.rotation</p:attrName>
                                        </p:attrNameLst>
                                      </p:cBhvr>
                                      <p:tavLst>
                                        <p:tav tm="0">
                                          <p:val>
                                            <p:fltVal val="90"/>
                                          </p:val>
                                        </p:tav>
                                        <p:tav tm="100000">
                                          <p:val>
                                            <p:fltVal val="0"/>
                                          </p:val>
                                        </p:tav>
                                      </p:tavLst>
                                    </p:anim>
                                    <p:animEffect transition="in" filter="fade">
                                      <p:cBhvr>
                                        <p:cTn id="16" dur="1000"/>
                                        <p:tgtEl>
                                          <p:spTgt spid="91140"/>
                                        </p:tgtEl>
                                      </p:cBhvr>
                                    </p:animEffect>
                                  </p:childTnLst>
                                </p:cTn>
                              </p:par>
                              <p:par>
                                <p:cTn id="17" presetID="31" presetClass="entr" presetSubtype="0" fill="hold" nodeType="withEffect">
                                  <p:stCondLst>
                                    <p:cond delay="0"/>
                                  </p:stCondLst>
                                  <p:iterate type="lt">
                                    <p:tmPct val="5000"/>
                                  </p:iterate>
                                  <p:childTnLst>
                                    <p:set>
                                      <p:cBhvr>
                                        <p:cTn id="18" dur="1" fill="hold">
                                          <p:stCondLst>
                                            <p:cond delay="0"/>
                                          </p:stCondLst>
                                        </p:cTn>
                                        <p:tgtEl>
                                          <p:spTgt spid="91141"/>
                                        </p:tgtEl>
                                        <p:attrNameLst>
                                          <p:attrName>style.visibility</p:attrName>
                                        </p:attrNameLst>
                                      </p:cBhvr>
                                      <p:to>
                                        <p:strVal val="visible"/>
                                      </p:to>
                                    </p:set>
                                    <p:anim calcmode="lin" valueType="num">
                                      <p:cBhvr>
                                        <p:cTn id="19" dur="1000" fill="hold"/>
                                        <p:tgtEl>
                                          <p:spTgt spid="91141"/>
                                        </p:tgtEl>
                                        <p:attrNameLst>
                                          <p:attrName>ppt_w</p:attrName>
                                        </p:attrNameLst>
                                      </p:cBhvr>
                                      <p:tavLst>
                                        <p:tav tm="0">
                                          <p:val>
                                            <p:fltVal val="0"/>
                                          </p:val>
                                        </p:tav>
                                        <p:tav tm="100000">
                                          <p:val>
                                            <p:strVal val="#ppt_w"/>
                                          </p:val>
                                        </p:tav>
                                      </p:tavLst>
                                    </p:anim>
                                    <p:anim calcmode="lin" valueType="num">
                                      <p:cBhvr>
                                        <p:cTn id="20" dur="1000" fill="hold"/>
                                        <p:tgtEl>
                                          <p:spTgt spid="91141"/>
                                        </p:tgtEl>
                                        <p:attrNameLst>
                                          <p:attrName>ppt_h</p:attrName>
                                        </p:attrNameLst>
                                      </p:cBhvr>
                                      <p:tavLst>
                                        <p:tav tm="0">
                                          <p:val>
                                            <p:fltVal val="0"/>
                                          </p:val>
                                        </p:tav>
                                        <p:tav tm="100000">
                                          <p:val>
                                            <p:strVal val="#ppt_h"/>
                                          </p:val>
                                        </p:tav>
                                      </p:tavLst>
                                    </p:anim>
                                    <p:anim calcmode="lin" valueType="num">
                                      <p:cBhvr>
                                        <p:cTn id="21" dur="1000" fill="hold"/>
                                        <p:tgtEl>
                                          <p:spTgt spid="91141"/>
                                        </p:tgtEl>
                                        <p:attrNameLst>
                                          <p:attrName>style.rotation</p:attrName>
                                        </p:attrNameLst>
                                      </p:cBhvr>
                                      <p:tavLst>
                                        <p:tav tm="0">
                                          <p:val>
                                            <p:fltVal val="90"/>
                                          </p:val>
                                        </p:tav>
                                        <p:tav tm="100000">
                                          <p:val>
                                            <p:fltVal val="0"/>
                                          </p:val>
                                        </p:tav>
                                      </p:tavLst>
                                    </p:anim>
                                    <p:animEffect transition="in" filter="fade">
                                      <p:cBhvr>
                                        <p:cTn id="22" dur="1000"/>
                                        <p:tgtEl>
                                          <p:spTgt spid="91141"/>
                                        </p:tgtEl>
                                      </p:cBhvr>
                                    </p:animEffect>
                                  </p:childTnLst>
                                </p:cTn>
                              </p:par>
                              <p:par>
                                <p:cTn id="23" presetID="31" presetClass="entr" presetSubtype="0" fill="hold" nodeType="withEffect">
                                  <p:stCondLst>
                                    <p:cond delay="0"/>
                                  </p:stCondLst>
                                  <p:iterate type="lt">
                                    <p:tmPct val="5000"/>
                                  </p:iterate>
                                  <p:childTnLst>
                                    <p:set>
                                      <p:cBhvr>
                                        <p:cTn id="24" dur="1" fill="hold">
                                          <p:stCondLst>
                                            <p:cond delay="0"/>
                                          </p:stCondLst>
                                        </p:cTn>
                                        <p:tgtEl>
                                          <p:spTgt spid="91142"/>
                                        </p:tgtEl>
                                        <p:attrNameLst>
                                          <p:attrName>style.visibility</p:attrName>
                                        </p:attrNameLst>
                                      </p:cBhvr>
                                      <p:to>
                                        <p:strVal val="visible"/>
                                      </p:to>
                                    </p:set>
                                    <p:anim calcmode="lin" valueType="num">
                                      <p:cBhvr>
                                        <p:cTn id="25" dur="1000" fill="hold"/>
                                        <p:tgtEl>
                                          <p:spTgt spid="91142"/>
                                        </p:tgtEl>
                                        <p:attrNameLst>
                                          <p:attrName>ppt_w</p:attrName>
                                        </p:attrNameLst>
                                      </p:cBhvr>
                                      <p:tavLst>
                                        <p:tav tm="0">
                                          <p:val>
                                            <p:fltVal val="0"/>
                                          </p:val>
                                        </p:tav>
                                        <p:tav tm="100000">
                                          <p:val>
                                            <p:strVal val="#ppt_w"/>
                                          </p:val>
                                        </p:tav>
                                      </p:tavLst>
                                    </p:anim>
                                    <p:anim calcmode="lin" valueType="num">
                                      <p:cBhvr>
                                        <p:cTn id="26" dur="1000" fill="hold"/>
                                        <p:tgtEl>
                                          <p:spTgt spid="91142"/>
                                        </p:tgtEl>
                                        <p:attrNameLst>
                                          <p:attrName>ppt_h</p:attrName>
                                        </p:attrNameLst>
                                      </p:cBhvr>
                                      <p:tavLst>
                                        <p:tav tm="0">
                                          <p:val>
                                            <p:fltVal val="0"/>
                                          </p:val>
                                        </p:tav>
                                        <p:tav tm="100000">
                                          <p:val>
                                            <p:strVal val="#ppt_h"/>
                                          </p:val>
                                        </p:tav>
                                      </p:tavLst>
                                    </p:anim>
                                    <p:anim calcmode="lin" valueType="num">
                                      <p:cBhvr>
                                        <p:cTn id="27" dur="1000" fill="hold"/>
                                        <p:tgtEl>
                                          <p:spTgt spid="91142"/>
                                        </p:tgtEl>
                                        <p:attrNameLst>
                                          <p:attrName>style.rotation</p:attrName>
                                        </p:attrNameLst>
                                      </p:cBhvr>
                                      <p:tavLst>
                                        <p:tav tm="0">
                                          <p:val>
                                            <p:fltVal val="90"/>
                                          </p:val>
                                        </p:tav>
                                        <p:tav tm="100000">
                                          <p:val>
                                            <p:fltVal val="0"/>
                                          </p:val>
                                        </p:tav>
                                      </p:tavLst>
                                    </p:anim>
                                    <p:animEffect transition="in" filter="fade">
                                      <p:cBhvr>
                                        <p:cTn id="28" dur="1000"/>
                                        <p:tgtEl>
                                          <p:spTgt spid="91142"/>
                                        </p:tgtEl>
                                      </p:cBhvr>
                                    </p:animEffect>
                                  </p:childTnLst>
                                </p:cTn>
                              </p:par>
                              <p:par>
                                <p:cTn id="29" presetID="31" presetClass="entr" presetSubtype="0" fill="hold" nodeType="withEffect">
                                  <p:stCondLst>
                                    <p:cond delay="0"/>
                                  </p:stCondLst>
                                  <p:iterate type="lt">
                                    <p:tmPct val="5000"/>
                                  </p:iterate>
                                  <p:childTnLst>
                                    <p:set>
                                      <p:cBhvr>
                                        <p:cTn id="30" dur="1" fill="hold">
                                          <p:stCondLst>
                                            <p:cond delay="0"/>
                                          </p:stCondLst>
                                        </p:cTn>
                                        <p:tgtEl>
                                          <p:spTgt spid="91143"/>
                                        </p:tgtEl>
                                        <p:attrNameLst>
                                          <p:attrName>style.visibility</p:attrName>
                                        </p:attrNameLst>
                                      </p:cBhvr>
                                      <p:to>
                                        <p:strVal val="visible"/>
                                      </p:to>
                                    </p:set>
                                    <p:anim calcmode="lin" valueType="num">
                                      <p:cBhvr>
                                        <p:cTn id="31" dur="1000" fill="hold"/>
                                        <p:tgtEl>
                                          <p:spTgt spid="91143"/>
                                        </p:tgtEl>
                                        <p:attrNameLst>
                                          <p:attrName>ppt_w</p:attrName>
                                        </p:attrNameLst>
                                      </p:cBhvr>
                                      <p:tavLst>
                                        <p:tav tm="0">
                                          <p:val>
                                            <p:fltVal val="0"/>
                                          </p:val>
                                        </p:tav>
                                        <p:tav tm="100000">
                                          <p:val>
                                            <p:strVal val="#ppt_w"/>
                                          </p:val>
                                        </p:tav>
                                      </p:tavLst>
                                    </p:anim>
                                    <p:anim calcmode="lin" valueType="num">
                                      <p:cBhvr>
                                        <p:cTn id="32" dur="1000" fill="hold"/>
                                        <p:tgtEl>
                                          <p:spTgt spid="91143"/>
                                        </p:tgtEl>
                                        <p:attrNameLst>
                                          <p:attrName>ppt_h</p:attrName>
                                        </p:attrNameLst>
                                      </p:cBhvr>
                                      <p:tavLst>
                                        <p:tav tm="0">
                                          <p:val>
                                            <p:fltVal val="0"/>
                                          </p:val>
                                        </p:tav>
                                        <p:tav tm="100000">
                                          <p:val>
                                            <p:strVal val="#ppt_h"/>
                                          </p:val>
                                        </p:tav>
                                      </p:tavLst>
                                    </p:anim>
                                    <p:anim calcmode="lin" valueType="num">
                                      <p:cBhvr>
                                        <p:cTn id="33" dur="1000" fill="hold"/>
                                        <p:tgtEl>
                                          <p:spTgt spid="91143"/>
                                        </p:tgtEl>
                                        <p:attrNameLst>
                                          <p:attrName>style.rotation</p:attrName>
                                        </p:attrNameLst>
                                      </p:cBhvr>
                                      <p:tavLst>
                                        <p:tav tm="0">
                                          <p:val>
                                            <p:fltVal val="90"/>
                                          </p:val>
                                        </p:tav>
                                        <p:tav tm="100000">
                                          <p:val>
                                            <p:fltVal val="0"/>
                                          </p:val>
                                        </p:tav>
                                      </p:tavLst>
                                    </p:anim>
                                    <p:animEffect transition="in" filter="fade">
                                      <p:cBhvr>
                                        <p:cTn id="34" dur="1000"/>
                                        <p:tgtEl>
                                          <p:spTgt spid="91143"/>
                                        </p:tgtEl>
                                      </p:cBhvr>
                                    </p:animEffect>
                                  </p:childTnLst>
                                </p:cTn>
                              </p:par>
                              <p:par>
                                <p:cTn id="35" presetID="31" presetClass="entr" presetSubtype="0" fill="hold" nodeType="withEffect">
                                  <p:stCondLst>
                                    <p:cond delay="0"/>
                                  </p:stCondLst>
                                  <p:iterate type="lt">
                                    <p:tmPct val="5000"/>
                                  </p:iterate>
                                  <p:childTnLst>
                                    <p:set>
                                      <p:cBhvr>
                                        <p:cTn id="36" dur="1" fill="hold">
                                          <p:stCondLst>
                                            <p:cond delay="0"/>
                                          </p:stCondLst>
                                        </p:cTn>
                                        <p:tgtEl>
                                          <p:spTgt spid="91144"/>
                                        </p:tgtEl>
                                        <p:attrNameLst>
                                          <p:attrName>style.visibility</p:attrName>
                                        </p:attrNameLst>
                                      </p:cBhvr>
                                      <p:to>
                                        <p:strVal val="visible"/>
                                      </p:to>
                                    </p:set>
                                    <p:anim calcmode="lin" valueType="num">
                                      <p:cBhvr>
                                        <p:cTn id="37" dur="1000" fill="hold"/>
                                        <p:tgtEl>
                                          <p:spTgt spid="91144"/>
                                        </p:tgtEl>
                                        <p:attrNameLst>
                                          <p:attrName>ppt_w</p:attrName>
                                        </p:attrNameLst>
                                      </p:cBhvr>
                                      <p:tavLst>
                                        <p:tav tm="0">
                                          <p:val>
                                            <p:fltVal val="0"/>
                                          </p:val>
                                        </p:tav>
                                        <p:tav tm="100000">
                                          <p:val>
                                            <p:strVal val="#ppt_w"/>
                                          </p:val>
                                        </p:tav>
                                      </p:tavLst>
                                    </p:anim>
                                    <p:anim calcmode="lin" valueType="num">
                                      <p:cBhvr>
                                        <p:cTn id="38" dur="1000" fill="hold"/>
                                        <p:tgtEl>
                                          <p:spTgt spid="91144"/>
                                        </p:tgtEl>
                                        <p:attrNameLst>
                                          <p:attrName>ppt_h</p:attrName>
                                        </p:attrNameLst>
                                      </p:cBhvr>
                                      <p:tavLst>
                                        <p:tav tm="0">
                                          <p:val>
                                            <p:fltVal val="0"/>
                                          </p:val>
                                        </p:tav>
                                        <p:tav tm="100000">
                                          <p:val>
                                            <p:strVal val="#ppt_h"/>
                                          </p:val>
                                        </p:tav>
                                      </p:tavLst>
                                    </p:anim>
                                    <p:anim calcmode="lin" valueType="num">
                                      <p:cBhvr>
                                        <p:cTn id="39" dur="1000" fill="hold"/>
                                        <p:tgtEl>
                                          <p:spTgt spid="91144"/>
                                        </p:tgtEl>
                                        <p:attrNameLst>
                                          <p:attrName>style.rotation</p:attrName>
                                        </p:attrNameLst>
                                      </p:cBhvr>
                                      <p:tavLst>
                                        <p:tav tm="0">
                                          <p:val>
                                            <p:fltVal val="90"/>
                                          </p:val>
                                        </p:tav>
                                        <p:tav tm="100000">
                                          <p:val>
                                            <p:fltVal val="0"/>
                                          </p:val>
                                        </p:tav>
                                      </p:tavLst>
                                    </p:anim>
                                    <p:animEffect transition="in" filter="fade">
                                      <p:cBhvr>
                                        <p:cTn id="40" dur="1000"/>
                                        <p:tgtEl>
                                          <p:spTgt spid="91144"/>
                                        </p:tgtEl>
                                      </p:cBhvr>
                                    </p:animEffect>
                                  </p:childTnLst>
                                </p:cTn>
                              </p:par>
                              <p:par>
                                <p:cTn id="41" presetID="31" presetClass="entr" presetSubtype="0" fill="hold" nodeType="withEffect">
                                  <p:stCondLst>
                                    <p:cond delay="0"/>
                                  </p:stCondLst>
                                  <p:iterate type="lt">
                                    <p:tmPct val="5000"/>
                                  </p:iterate>
                                  <p:childTnLst>
                                    <p:set>
                                      <p:cBhvr>
                                        <p:cTn id="42" dur="1" fill="hold">
                                          <p:stCondLst>
                                            <p:cond delay="0"/>
                                          </p:stCondLst>
                                        </p:cTn>
                                        <p:tgtEl>
                                          <p:spTgt spid="91145"/>
                                        </p:tgtEl>
                                        <p:attrNameLst>
                                          <p:attrName>style.visibility</p:attrName>
                                        </p:attrNameLst>
                                      </p:cBhvr>
                                      <p:to>
                                        <p:strVal val="visible"/>
                                      </p:to>
                                    </p:set>
                                    <p:anim calcmode="lin" valueType="num">
                                      <p:cBhvr>
                                        <p:cTn id="43" dur="1000" fill="hold"/>
                                        <p:tgtEl>
                                          <p:spTgt spid="91145"/>
                                        </p:tgtEl>
                                        <p:attrNameLst>
                                          <p:attrName>ppt_w</p:attrName>
                                        </p:attrNameLst>
                                      </p:cBhvr>
                                      <p:tavLst>
                                        <p:tav tm="0">
                                          <p:val>
                                            <p:fltVal val="0"/>
                                          </p:val>
                                        </p:tav>
                                        <p:tav tm="100000">
                                          <p:val>
                                            <p:strVal val="#ppt_w"/>
                                          </p:val>
                                        </p:tav>
                                      </p:tavLst>
                                    </p:anim>
                                    <p:anim calcmode="lin" valueType="num">
                                      <p:cBhvr>
                                        <p:cTn id="44" dur="1000" fill="hold"/>
                                        <p:tgtEl>
                                          <p:spTgt spid="91145"/>
                                        </p:tgtEl>
                                        <p:attrNameLst>
                                          <p:attrName>ppt_h</p:attrName>
                                        </p:attrNameLst>
                                      </p:cBhvr>
                                      <p:tavLst>
                                        <p:tav tm="0">
                                          <p:val>
                                            <p:fltVal val="0"/>
                                          </p:val>
                                        </p:tav>
                                        <p:tav tm="100000">
                                          <p:val>
                                            <p:strVal val="#ppt_h"/>
                                          </p:val>
                                        </p:tav>
                                      </p:tavLst>
                                    </p:anim>
                                    <p:anim calcmode="lin" valueType="num">
                                      <p:cBhvr>
                                        <p:cTn id="45" dur="1000" fill="hold"/>
                                        <p:tgtEl>
                                          <p:spTgt spid="91145"/>
                                        </p:tgtEl>
                                        <p:attrNameLst>
                                          <p:attrName>style.rotation</p:attrName>
                                        </p:attrNameLst>
                                      </p:cBhvr>
                                      <p:tavLst>
                                        <p:tav tm="0">
                                          <p:val>
                                            <p:fltVal val="90"/>
                                          </p:val>
                                        </p:tav>
                                        <p:tav tm="100000">
                                          <p:val>
                                            <p:fltVal val="0"/>
                                          </p:val>
                                        </p:tav>
                                      </p:tavLst>
                                    </p:anim>
                                    <p:animEffect transition="in" filter="fade">
                                      <p:cBhvr>
                                        <p:cTn id="46" dur="1000"/>
                                        <p:tgtEl>
                                          <p:spTgt spid="91145"/>
                                        </p:tgtEl>
                                      </p:cBhvr>
                                    </p:animEffect>
                                  </p:childTnLst>
                                </p:cTn>
                              </p:par>
                              <p:par>
                                <p:cTn id="47" presetID="31" presetClass="entr" presetSubtype="0" fill="hold" nodeType="withEffect">
                                  <p:stCondLst>
                                    <p:cond delay="0"/>
                                  </p:stCondLst>
                                  <p:iterate type="lt">
                                    <p:tmPct val="5000"/>
                                  </p:iterate>
                                  <p:childTnLst>
                                    <p:set>
                                      <p:cBhvr>
                                        <p:cTn id="48" dur="1" fill="hold">
                                          <p:stCondLst>
                                            <p:cond delay="0"/>
                                          </p:stCondLst>
                                        </p:cTn>
                                        <p:tgtEl>
                                          <p:spTgt spid="91146"/>
                                        </p:tgtEl>
                                        <p:attrNameLst>
                                          <p:attrName>style.visibility</p:attrName>
                                        </p:attrNameLst>
                                      </p:cBhvr>
                                      <p:to>
                                        <p:strVal val="visible"/>
                                      </p:to>
                                    </p:set>
                                    <p:anim calcmode="lin" valueType="num">
                                      <p:cBhvr>
                                        <p:cTn id="49" dur="1000" fill="hold"/>
                                        <p:tgtEl>
                                          <p:spTgt spid="91146"/>
                                        </p:tgtEl>
                                        <p:attrNameLst>
                                          <p:attrName>ppt_w</p:attrName>
                                        </p:attrNameLst>
                                      </p:cBhvr>
                                      <p:tavLst>
                                        <p:tav tm="0">
                                          <p:val>
                                            <p:fltVal val="0"/>
                                          </p:val>
                                        </p:tav>
                                        <p:tav tm="100000">
                                          <p:val>
                                            <p:strVal val="#ppt_w"/>
                                          </p:val>
                                        </p:tav>
                                      </p:tavLst>
                                    </p:anim>
                                    <p:anim calcmode="lin" valueType="num">
                                      <p:cBhvr>
                                        <p:cTn id="50" dur="1000" fill="hold"/>
                                        <p:tgtEl>
                                          <p:spTgt spid="91146"/>
                                        </p:tgtEl>
                                        <p:attrNameLst>
                                          <p:attrName>ppt_h</p:attrName>
                                        </p:attrNameLst>
                                      </p:cBhvr>
                                      <p:tavLst>
                                        <p:tav tm="0">
                                          <p:val>
                                            <p:fltVal val="0"/>
                                          </p:val>
                                        </p:tav>
                                        <p:tav tm="100000">
                                          <p:val>
                                            <p:strVal val="#ppt_h"/>
                                          </p:val>
                                        </p:tav>
                                      </p:tavLst>
                                    </p:anim>
                                    <p:anim calcmode="lin" valueType="num">
                                      <p:cBhvr>
                                        <p:cTn id="51" dur="1000" fill="hold"/>
                                        <p:tgtEl>
                                          <p:spTgt spid="91146"/>
                                        </p:tgtEl>
                                        <p:attrNameLst>
                                          <p:attrName>style.rotation</p:attrName>
                                        </p:attrNameLst>
                                      </p:cBhvr>
                                      <p:tavLst>
                                        <p:tav tm="0">
                                          <p:val>
                                            <p:fltVal val="90"/>
                                          </p:val>
                                        </p:tav>
                                        <p:tav tm="100000">
                                          <p:val>
                                            <p:fltVal val="0"/>
                                          </p:val>
                                        </p:tav>
                                      </p:tavLst>
                                    </p:anim>
                                    <p:animEffect transition="in" filter="fade">
                                      <p:cBhvr>
                                        <p:cTn id="52" dur="1000"/>
                                        <p:tgtEl>
                                          <p:spTgt spid="91146"/>
                                        </p:tgtEl>
                                      </p:cBhvr>
                                    </p:animEffect>
                                  </p:childTnLst>
                                </p:cTn>
                              </p:par>
                              <p:par>
                                <p:cTn id="53" presetID="31" presetClass="entr" presetSubtype="0" fill="hold" nodeType="withEffect">
                                  <p:stCondLst>
                                    <p:cond delay="0"/>
                                  </p:stCondLst>
                                  <p:iterate type="lt">
                                    <p:tmPct val="5000"/>
                                  </p:iterate>
                                  <p:childTnLst>
                                    <p:set>
                                      <p:cBhvr>
                                        <p:cTn id="54" dur="1" fill="hold">
                                          <p:stCondLst>
                                            <p:cond delay="0"/>
                                          </p:stCondLst>
                                        </p:cTn>
                                        <p:tgtEl>
                                          <p:spTgt spid="91147"/>
                                        </p:tgtEl>
                                        <p:attrNameLst>
                                          <p:attrName>style.visibility</p:attrName>
                                        </p:attrNameLst>
                                      </p:cBhvr>
                                      <p:to>
                                        <p:strVal val="visible"/>
                                      </p:to>
                                    </p:set>
                                    <p:anim calcmode="lin" valueType="num">
                                      <p:cBhvr>
                                        <p:cTn id="55" dur="1000" fill="hold"/>
                                        <p:tgtEl>
                                          <p:spTgt spid="91147"/>
                                        </p:tgtEl>
                                        <p:attrNameLst>
                                          <p:attrName>ppt_w</p:attrName>
                                        </p:attrNameLst>
                                      </p:cBhvr>
                                      <p:tavLst>
                                        <p:tav tm="0">
                                          <p:val>
                                            <p:fltVal val="0"/>
                                          </p:val>
                                        </p:tav>
                                        <p:tav tm="100000">
                                          <p:val>
                                            <p:strVal val="#ppt_w"/>
                                          </p:val>
                                        </p:tav>
                                      </p:tavLst>
                                    </p:anim>
                                    <p:anim calcmode="lin" valueType="num">
                                      <p:cBhvr>
                                        <p:cTn id="56" dur="1000" fill="hold"/>
                                        <p:tgtEl>
                                          <p:spTgt spid="91147"/>
                                        </p:tgtEl>
                                        <p:attrNameLst>
                                          <p:attrName>ppt_h</p:attrName>
                                        </p:attrNameLst>
                                      </p:cBhvr>
                                      <p:tavLst>
                                        <p:tav tm="0">
                                          <p:val>
                                            <p:fltVal val="0"/>
                                          </p:val>
                                        </p:tav>
                                        <p:tav tm="100000">
                                          <p:val>
                                            <p:strVal val="#ppt_h"/>
                                          </p:val>
                                        </p:tav>
                                      </p:tavLst>
                                    </p:anim>
                                    <p:anim calcmode="lin" valueType="num">
                                      <p:cBhvr>
                                        <p:cTn id="57" dur="1000" fill="hold"/>
                                        <p:tgtEl>
                                          <p:spTgt spid="91147"/>
                                        </p:tgtEl>
                                        <p:attrNameLst>
                                          <p:attrName>style.rotation</p:attrName>
                                        </p:attrNameLst>
                                      </p:cBhvr>
                                      <p:tavLst>
                                        <p:tav tm="0">
                                          <p:val>
                                            <p:fltVal val="90"/>
                                          </p:val>
                                        </p:tav>
                                        <p:tav tm="100000">
                                          <p:val>
                                            <p:fltVal val="0"/>
                                          </p:val>
                                        </p:tav>
                                      </p:tavLst>
                                    </p:anim>
                                    <p:animEffect transition="in" filter="fade">
                                      <p:cBhvr>
                                        <p:cTn id="58" dur="1000"/>
                                        <p:tgtEl>
                                          <p:spTgt spid="91147"/>
                                        </p:tgtEl>
                                      </p:cBhvr>
                                    </p:animEffect>
                                  </p:childTnLst>
                                </p:cTn>
                              </p:par>
                              <p:par>
                                <p:cTn id="59" presetID="31" presetClass="entr" presetSubtype="0" fill="hold" nodeType="withEffect">
                                  <p:stCondLst>
                                    <p:cond delay="0"/>
                                  </p:stCondLst>
                                  <p:iterate type="lt">
                                    <p:tmPct val="5000"/>
                                  </p:iterate>
                                  <p:childTnLst>
                                    <p:set>
                                      <p:cBhvr>
                                        <p:cTn id="60" dur="1" fill="hold">
                                          <p:stCondLst>
                                            <p:cond delay="0"/>
                                          </p:stCondLst>
                                        </p:cTn>
                                        <p:tgtEl>
                                          <p:spTgt spid="91148"/>
                                        </p:tgtEl>
                                        <p:attrNameLst>
                                          <p:attrName>style.visibility</p:attrName>
                                        </p:attrNameLst>
                                      </p:cBhvr>
                                      <p:to>
                                        <p:strVal val="visible"/>
                                      </p:to>
                                    </p:set>
                                    <p:anim calcmode="lin" valueType="num">
                                      <p:cBhvr>
                                        <p:cTn id="61" dur="1000" fill="hold"/>
                                        <p:tgtEl>
                                          <p:spTgt spid="91148"/>
                                        </p:tgtEl>
                                        <p:attrNameLst>
                                          <p:attrName>ppt_w</p:attrName>
                                        </p:attrNameLst>
                                      </p:cBhvr>
                                      <p:tavLst>
                                        <p:tav tm="0">
                                          <p:val>
                                            <p:fltVal val="0"/>
                                          </p:val>
                                        </p:tav>
                                        <p:tav tm="100000">
                                          <p:val>
                                            <p:strVal val="#ppt_w"/>
                                          </p:val>
                                        </p:tav>
                                      </p:tavLst>
                                    </p:anim>
                                    <p:anim calcmode="lin" valueType="num">
                                      <p:cBhvr>
                                        <p:cTn id="62" dur="1000" fill="hold"/>
                                        <p:tgtEl>
                                          <p:spTgt spid="91148"/>
                                        </p:tgtEl>
                                        <p:attrNameLst>
                                          <p:attrName>ppt_h</p:attrName>
                                        </p:attrNameLst>
                                      </p:cBhvr>
                                      <p:tavLst>
                                        <p:tav tm="0">
                                          <p:val>
                                            <p:fltVal val="0"/>
                                          </p:val>
                                        </p:tav>
                                        <p:tav tm="100000">
                                          <p:val>
                                            <p:strVal val="#ppt_h"/>
                                          </p:val>
                                        </p:tav>
                                      </p:tavLst>
                                    </p:anim>
                                    <p:anim calcmode="lin" valueType="num">
                                      <p:cBhvr>
                                        <p:cTn id="63" dur="1000" fill="hold"/>
                                        <p:tgtEl>
                                          <p:spTgt spid="91148"/>
                                        </p:tgtEl>
                                        <p:attrNameLst>
                                          <p:attrName>style.rotation</p:attrName>
                                        </p:attrNameLst>
                                      </p:cBhvr>
                                      <p:tavLst>
                                        <p:tav tm="0">
                                          <p:val>
                                            <p:fltVal val="90"/>
                                          </p:val>
                                        </p:tav>
                                        <p:tav tm="100000">
                                          <p:val>
                                            <p:fltVal val="0"/>
                                          </p:val>
                                        </p:tav>
                                      </p:tavLst>
                                    </p:anim>
                                    <p:animEffect transition="in" filter="fade">
                                      <p:cBhvr>
                                        <p:cTn id="64" dur="1000"/>
                                        <p:tgtEl>
                                          <p:spTgt spid="91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zh-CN" altLang="en-US"/>
          </a:p>
        </p:txBody>
      </p:sp>
      <p:pic>
        <p:nvPicPr>
          <p:cNvPr id="4" name="图片 3"/>
          <p:cNvPicPr/>
          <p:nvPr/>
        </p:nvPicPr>
        <p:blipFill rotWithShape="1">
          <a:blip r:embed="rId2">
            <a:extLst>
              <a:ext uri="{28A0092B-C50C-407E-A947-70E740481C1C}">
                <a14:useLocalDpi xmlns:a14="http://schemas.microsoft.com/office/drawing/2010/main" val="0"/>
              </a:ext>
            </a:extLst>
          </a:blip>
          <a:srcRect l="2928" t="12310" r="3397" b="12630"/>
          <a:stretch/>
        </p:blipFill>
        <p:spPr bwMode="auto">
          <a:xfrm>
            <a:off x="655637" y="68262"/>
            <a:ext cx="11277600" cy="6934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92983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立方体 8"/>
          <p:cNvSpPr/>
          <p:nvPr/>
        </p:nvSpPr>
        <p:spPr>
          <a:xfrm>
            <a:off x="3256661" y="2597359"/>
            <a:ext cx="1905000" cy="3429000"/>
          </a:xfrm>
          <a:prstGeom prst="cube">
            <a:avLst>
              <a:gd name="adj" fmla="val 68479"/>
            </a:avLst>
          </a:prstGeom>
          <a:solidFill>
            <a:srgbClr val="A0C85A"/>
          </a:solidFill>
          <a:ln>
            <a:noFill/>
            <a:prstDash val="solid"/>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t>数据访问和搜索</a:t>
            </a:r>
          </a:p>
        </p:txBody>
      </p:sp>
      <p:sp>
        <p:nvSpPr>
          <p:cNvPr id="6" name="立方体 5"/>
          <p:cNvSpPr/>
          <p:nvPr/>
        </p:nvSpPr>
        <p:spPr>
          <a:xfrm>
            <a:off x="3934923" y="4725206"/>
            <a:ext cx="5395119" cy="2124856"/>
          </a:xfrm>
          <a:prstGeom prst="cube">
            <a:avLst>
              <a:gd name="adj" fmla="val 71825"/>
            </a:avLst>
          </a:prstGeom>
          <a:solidFill>
            <a:srgbClr val="FF8D27"/>
          </a:solidFill>
          <a:ln>
            <a:noFill/>
            <a:prstDash val="solid"/>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ISPEC</a:t>
            </a:r>
            <a:r>
              <a:rPr lang="zh-CN" altLang="en-US" dirty="0"/>
              <a:t>技术服务框架和云资源</a:t>
            </a:r>
          </a:p>
        </p:txBody>
      </p:sp>
      <p:sp>
        <p:nvSpPr>
          <p:cNvPr id="7" name="立方体 6"/>
          <p:cNvSpPr/>
          <p:nvPr/>
        </p:nvSpPr>
        <p:spPr>
          <a:xfrm>
            <a:off x="3965483" y="2370813"/>
            <a:ext cx="5395119" cy="3655546"/>
          </a:xfrm>
          <a:prstGeom prst="cube">
            <a:avLst>
              <a:gd name="adj" fmla="val 41778"/>
            </a:avLst>
          </a:prstGeom>
          <a:solidFill>
            <a:srgbClr val="63A2CD"/>
          </a:solidFill>
          <a:ln>
            <a:solidFill>
              <a:schemeClr val="accent1"/>
            </a:solidFill>
            <a:prstDash val="solid"/>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b="1" dirty="0">
                <a:solidFill>
                  <a:schemeClr val="bg1"/>
                </a:solidFill>
                <a:effectLst>
                  <a:outerShdw blurRad="38100" dist="38100" dir="2700000" algn="tl">
                    <a:srgbClr val="000000">
                      <a:alpha val="43137"/>
                    </a:srgbClr>
                  </a:outerShdw>
                </a:effectLst>
              </a:rPr>
              <a:t>业务流程体系</a:t>
            </a:r>
            <a:endParaRPr lang="en-US" altLang="zh-CN" sz="2400" b="1" dirty="0">
              <a:solidFill>
                <a:schemeClr val="bg1"/>
              </a:solidFill>
              <a:effectLst>
                <a:outerShdw blurRad="38100" dist="38100" dir="2700000" algn="tl">
                  <a:srgbClr val="000000">
                    <a:alpha val="43137"/>
                  </a:srgbClr>
                </a:outerShdw>
              </a:effectLst>
            </a:endParaRPr>
          </a:p>
          <a:p>
            <a:pPr algn="ctr"/>
            <a:endParaRPr lang="en-US" altLang="zh-CN" sz="2400" b="1" dirty="0"/>
          </a:p>
          <a:p>
            <a:pPr algn="ctr"/>
            <a:endParaRPr lang="en-US" altLang="zh-CN" sz="2400" b="1" dirty="0"/>
          </a:p>
          <a:p>
            <a:pPr algn="ctr"/>
            <a:endParaRPr lang="en-US" altLang="zh-CN" sz="2400" b="1" dirty="0"/>
          </a:p>
          <a:p>
            <a:pPr algn="ctr"/>
            <a:endParaRPr lang="zh-CN" altLang="en-US" b="1" dirty="0"/>
          </a:p>
        </p:txBody>
      </p:sp>
      <p:sp>
        <p:nvSpPr>
          <p:cNvPr id="5" name="立方体 4"/>
          <p:cNvSpPr/>
          <p:nvPr/>
        </p:nvSpPr>
        <p:spPr>
          <a:xfrm>
            <a:off x="3859973" y="1660966"/>
            <a:ext cx="5502398" cy="2124856"/>
          </a:xfrm>
          <a:prstGeom prst="cube">
            <a:avLst>
              <a:gd name="adj" fmla="val 71825"/>
            </a:avLst>
          </a:prstGeom>
          <a:solidFill>
            <a:srgbClr val="90B350"/>
          </a:solidFill>
          <a:ln>
            <a:noFill/>
            <a:prstDash val="solid"/>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a:t>Web Services </a:t>
            </a:r>
            <a:r>
              <a:rPr lang="zh-CN" altLang="en-US" b="1" dirty="0"/>
              <a:t>服务接口</a:t>
            </a:r>
          </a:p>
        </p:txBody>
      </p:sp>
      <p:sp>
        <p:nvSpPr>
          <p:cNvPr id="4" name="立方体 3"/>
          <p:cNvSpPr/>
          <p:nvPr/>
        </p:nvSpPr>
        <p:spPr>
          <a:xfrm>
            <a:off x="3723571" y="1221697"/>
            <a:ext cx="2667000" cy="1828800"/>
          </a:xfrm>
          <a:prstGeom prst="cube">
            <a:avLst>
              <a:gd name="adj" fmla="val 75856"/>
            </a:avLst>
          </a:prstGeom>
          <a:solidFill>
            <a:srgbClr val="E3FCBF"/>
          </a:solidFill>
          <a:ln>
            <a:solidFill>
              <a:schemeClr val="accent1"/>
            </a:solidFill>
            <a:prstDash val="dash"/>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a:solidFill>
                  <a:srgbClr val="0070C0"/>
                </a:solidFill>
                <a:effectLst>
                  <a:outerShdw blurRad="38100" dist="38100" dir="2700000" algn="tl">
                    <a:srgbClr val="000000">
                      <a:alpha val="43137"/>
                    </a:srgbClr>
                  </a:outerShdw>
                </a:effectLst>
              </a:rPr>
              <a:t>PC</a:t>
            </a:r>
            <a:r>
              <a:rPr lang="zh-CN" altLang="en-US" b="1" dirty="0">
                <a:solidFill>
                  <a:srgbClr val="0070C0"/>
                </a:solidFill>
                <a:effectLst>
                  <a:outerShdw blurRad="38100" dist="38100" dir="2700000" algn="tl">
                    <a:srgbClr val="000000">
                      <a:alpha val="43137"/>
                    </a:srgbClr>
                  </a:outerShdw>
                </a:effectLst>
              </a:rPr>
              <a:t>平台</a:t>
            </a:r>
          </a:p>
        </p:txBody>
      </p:sp>
      <p:sp>
        <p:nvSpPr>
          <p:cNvPr id="3" name="立方体 2"/>
          <p:cNvSpPr/>
          <p:nvPr/>
        </p:nvSpPr>
        <p:spPr>
          <a:xfrm>
            <a:off x="5095171" y="1203766"/>
            <a:ext cx="2667000" cy="1828800"/>
          </a:xfrm>
          <a:prstGeom prst="cube">
            <a:avLst>
              <a:gd name="adj" fmla="val 75856"/>
            </a:avLst>
          </a:prstGeom>
          <a:solidFill>
            <a:srgbClr val="E3FCBF"/>
          </a:solidFill>
          <a:ln>
            <a:solidFill>
              <a:schemeClr val="accent1"/>
            </a:solidFill>
            <a:prstDash val="dash"/>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solidFill>
                  <a:srgbClr val="0070C0"/>
                </a:solidFill>
                <a:effectLst>
                  <a:outerShdw blurRad="38100" dist="38100" dir="2700000" algn="tl">
                    <a:srgbClr val="000000">
                      <a:alpha val="43137"/>
                    </a:srgbClr>
                  </a:outerShdw>
                </a:effectLst>
              </a:rPr>
              <a:t>移动平台</a:t>
            </a:r>
          </a:p>
        </p:txBody>
      </p:sp>
      <p:sp>
        <p:nvSpPr>
          <p:cNvPr id="2" name="立方体 1"/>
          <p:cNvSpPr/>
          <p:nvPr/>
        </p:nvSpPr>
        <p:spPr>
          <a:xfrm>
            <a:off x="6466771" y="1221697"/>
            <a:ext cx="2667000" cy="1828800"/>
          </a:xfrm>
          <a:prstGeom prst="cube">
            <a:avLst>
              <a:gd name="adj" fmla="val 75856"/>
            </a:avLst>
          </a:prstGeom>
          <a:solidFill>
            <a:srgbClr val="E3FCBF"/>
          </a:solidFill>
          <a:ln>
            <a:solidFill>
              <a:schemeClr val="accent1"/>
            </a:solidFill>
            <a:prstDash val="dash"/>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1" dirty="0">
                <a:solidFill>
                  <a:srgbClr val="0070C0"/>
                </a:solidFill>
                <a:effectLst>
                  <a:outerShdw blurRad="38100" dist="38100" dir="2700000" algn="tl">
                    <a:srgbClr val="000000">
                      <a:alpha val="43137"/>
                    </a:srgbClr>
                  </a:outerShdw>
                </a:effectLst>
              </a:rPr>
              <a:t>AI</a:t>
            </a:r>
            <a:r>
              <a:rPr lang="zh-CN" altLang="en-US" b="1" dirty="0">
                <a:solidFill>
                  <a:srgbClr val="0070C0"/>
                </a:solidFill>
                <a:effectLst>
                  <a:outerShdw blurRad="38100" dist="38100" dir="2700000" algn="tl">
                    <a:srgbClr val="000000">
                      <a:alpha val="43137"/>
                    </a:srgbClr>
                  </a:outerShdw>
                </a:effectLst>
              </a:rPr>
              <a:t>接口</a:t>
            </a:r>
          </a:p>
        </p:txBody>
      </p:sp>
      <p:sp>
        <p:nvSpPr>
          <p:cNvPr id="8" name="立方体 7"/>
          <p:cNvSpPr/>
          <p:nvPr/>
        </p:nvSpPr>
        <p:spPr>
          <a:xfrm>
            <a:off x="7954681" y="2597359"/>
            <a:ext cx="1905000" cy="3429000"/>
          </a:xfrm>
          <a:prstGeom prst="cube">
            <a:avLst>
              <a:gd name="adj" fmla="val 68479"/>
            </a:avLst>
          </a:prstGeom>
          <a:solidFill>
            <a:srgbClr val="A0C85A"/>
          </a:solidFill>
          <a:ln>
            <a:noFill/>
            <a:prstDash val="solid"/>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t>应用程序开放</a:t>
            </a:r>
            <a:r>
              <a:rPr lang="en-US" altLang="zh-CN" dirty="0"/>
              <a:t>API</a:t>
            </a:r>
            <a:endParaRPr lang="zh-CN" altLang="en-US" dirty="0"/>
          </a:p>
        </p:txBody>
      </p:sp>
      <p:sp>
        <p:nvSpPr>
          <p:cNvPr id="10" name="圆角矩形 9"/>
          <p:cNvSpPr/>
          <p:nvPr/>
        </p:nvSpPr>
        <p:spPr>
          <a:xfrm>
            <a:off x="884237" y="3450641"/>
            <a:ext cx="1927820" cy="1455738"/>
          </a:xfrm>
          <a:prstGeom prst="roundRect">
            <a:avLst/>
          </a:prstGeom>
          <a:solidFill>
            <a:schemeClr val="accent2">
              <a:lumMod val="10000"/>
              <a:lumOff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solidFill>
                  <a:schemeClr val="accent6"/>
                </a:solidFill>
              </a:rPr>
              <a:t>地震监测数据库</a:t>
            </a:r>
            <a:endParaRPr lang="en-US" altLang="zh-CN" b="1" dirty="0">
              <a:solidFill>
                <a:schemeClr val="accent6"/>
              </a:solidFill>
            </a:endParaRPr>
          </a:p>
          <a:p>
            <a:pPr algn="ctr"/>
            <a:r>
              <a:rPr lang="zh-CN" altLang="en-US" b="1" dirty="0">
                <a:solidFill>
                  <a:schemeClr val="accent6"/>
                </a:solidFill>
              </a:rPr>
              <a:t>地震编目系统</a:t>
            </a:r>
            <a:r>
              <a:rPr lang="en-US" altLang="zh-CN" b="1" dirty="0">
                <a:solidFill>
                  <a:schemeClr val="accent6"/>
                </a:solidFill>
              </a:rPr>
              <a:t>《</a:t>
            </a:r>
            <a:r>
              <a:rPr lang="zh-CN" altLang="en-US" b="1" dirty="0">
                <a:solidFill>
                  <a:schemeClr val="accent6"/>
                </a:solidFill>
              </a:rPr>
              <a:t>中国震例</a:t>
            </a:r>
            <a:r>
              <a:rPr lang="en-US" altLang="zh-CN" b="1" dirty="0">
                <a:solidFill>
                  <a:schemeClr val="accent6"/>
                </a:solidFill>
              </a:rPr>
              <a:t>》</a:t>
            </a:r>
            <a:r>
              <a:rPr lang="zh-CN" altLang="en-US" b="1" dirty="0">
                <a:solidFill>
                  <a:schemeClr val="accent6"/>
                </a:solidFill>
              </a:rPr>
              <a:t>等</a:t>
            </a:r>
            <a:endParaRPr lang="en-US" altLang="zh-CN" b="1" dirty="0">
              <a:solidFill>
                <a:schemeClr val="accent6"/>
              </a:solidFill>
            </a:endParaRPr>
          </a:p>
          <a:p>
            <a:pPr algn="ctr"/>
            <a:r>
              <a:rPr lang="en-US" altLang="zh-CN" b="1" dirty="0">
                <a:solidFill>
                  <a:schemeClr val="accent6"/>
                </a:solidFill>
              </a:rPr>
              <a:t>…</a:t>
            </a:r>
            <a:endParaRPr lang="zh-CN" altLang="en-US" b="1" dirty="0">
              <a:solidFill>
                <a:schemeClr val="accent6"/>
              </a:solidFill>
            </a:endParaRPr>
          </a:p>
        </p:txBody>
      </p:sp>
      <p:sp>
        <p:nvSpPr>
          <p:cNvPr id="11" name="圆角矩形 10"/>
          <p:cNvSpPr/>
          <p:nvPr/>
        </p:nvSpPr>
        <p:spPr>
          <a:xfrm>
            <a:off x="884237" y="5161979"/>
            <a:ext cx="1927820" cy="953878"/>
          </a:xfrm>
          <a:prstGeom prst="roundRect">
            <a:avLst/>
          </a:prstGeom>
          <a:solidFill>
            <a:schemeClr val="accent2">
              <a:lumMod val="10000"/>
              <a:lumOff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solidFill>
                  <a:schemeClr val="accent6"/>
                </a:solidFill>
              </a:rPr>
              <a:t>预报综合数据库</a:t>
            </a:r>
            <a:endParaRPr lang="en-US" altLang="zh-CN" b="1" dirty="0">
              <a:solidFill>
                <a:schemeClr val="accent6"/>
              </a:solidFill>
            </a:endParaRPr>
          </a:p>
          <a:p>
            <a:pPr algn="ctr"/>
            <a:r>
              <a:rPr lang="en-US" altLang="zh-CN" b="1" dirty="0">
                <a:solidFill>
                  <a:schemeClr val="accent6"/>
                </a:solidFill>
              </a:rPr>
              <a:t>Cache DB</a:t>
            </a:r>
            <a:endParaRPr lang="zh-CN" altLang="en-US" b="1" dirty="0">
              <a:solidFill>
                <a:schemeClr val="accent6"/>
              </a:solidFill>
            </a:endParaRPr>
          </a:p>
        </p:txBody>
      </p:sp>
      <p:sp>
        <p:nvSpPr>
          <p:cNvPr id="12" name="圆角矩形 11"/>
          <p:cNvSpPr/>
          <p:nvPr/>
        </p:nvSpPr>
        <p:spPr>
          <a:xfrm>
            <a:off x="9330042" y="3450641"/>
            <a:ext cx="1927820" cy="1455738"/>
          </a:xfrm>
          <a:prstGeom prst="roundRect">
            <a:avLst/>
          </a:prstGeom>
          <a:solidFill>
            <a:schemeClr val="accent2">
              <a:lumMod val="10000"/>
              <a:lumOff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solidFill>
                  <a:schemeClr val="accent6"/>
                </a:solidFill>
              </a:rPr>
              <a:t>非云端私有平台的流程接口</a:t>
            </a:r>
            <a:endParaRPr lang="en-US" altLang="zh-CN" b="1" dirty="0">
              <a:solidFill>
                <a:schemeClr val="accent6"/>
              </a:solidFill>
            </a:endParaRPr>
          </a:p>
          <a:p>
            <a:pPr algn="ctr"/>
            <a:r>
              <a:rPr lang="zh-CN" altLang="en-US" b="1" dirty="0">
                <a:solidFill>
                  <a:schemeClr val="accent6"/>
                </a:solidFill>
              </a:rPr>
              <a:t>二次开发程序</a:t>
            </a:r>
          </a:p>
        </p:txBody>
      </p:sp>
      <p:sp>
        <p:nvSpPr>
          <p:cNvPr id="13" name="圆角矩形 12"/>
          <p:cNvSpPr/>
          <p:nvPr/>
        </p:nvSpPr>
        <p:spPr>
          <a:xfrm>
            <a:off x="9330042" y="5161979"/>
            <a:ext cx="1927820" cy="953878"/>
          </a:xfrm>
          <a:prstGeom prst="roundRect">
            <a:avLst/>
          </a:prstGeom>
          <a:solidFill>
            <a:schemeClr val="accent2">
              <a:lumMod val="10000"/>
              <a:lumOff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solidFill>
                  <a:schemeClr val="accent6"/>
                </a:solidFill>
                <a:latin typeface="微软雅黑" panose="020B0503020204020204" pitchFamily="34" charset="-122"/>
                <a:ea typeface="微软雅黑" panose="020B0503020204020204" pitchFamily="34" charset="-122"/>
              </a:rPr>
              <a:t>第三方</a:t>
            </a:r>
            <a:endParaRPr lang="en-US" altLang="zh-CN" b="1" dirty="0">
              <a:solidFill>
                <a:schemeClr val="accent6"/>
              </a:solidFill>
              <a:latin typeface="微软雅黑" panose="020B0503020204020204" pitchFamily="34" charset="-122"/>
              <a:ea typeface="微软雅黑" panose="020B0503020204020204" pitchFamily="34" charset="-122"/>
            </a:endParaRPr>
          </a:p>
          <a:p>
            <a:pPr algn="ctr"/>
            <a:r>
              <a:rPr lang="zh-CN" altLang="en-US" b="1" dirty="0">
                <a:solidFill>
                  <a:schemeClr val="accent6"/>
                </a:solidFill>
                <a:latin typeface="微软雅黑" panose="020B0503020204020204" pitchFamily="34" charset="-122"/>
                <a:ea typeface="微软雅黑" panose="020B0503020204020204" pitchFamily="34" charset="-122"/>
              </a:rPr>
              <a:t>应用程序信息推送</a:t>
            </a:r>
          </a:p>
        </p:txBody>
      </p:sp>
      <p:sp>
        <p:nvSpPr>
          <p:cNvPr id="14" name="右箭头 13"/>
          <p:cNvSpPr/>
          <p:nvPr/>
        </p:nvSpPr>
        <p:spPr>
          <a:xfrm>
            <a:off x="2799709" y="4181642"/>
            <a:ext cx="557909" cy="469693"/>
          </a:xfrm>
          <a:prstGeom prst="rightArrow">
            <a:avLst/>
          </a:prstGeom>
          <a:solidFill>
            <a:schemeClr val="accent1">
              <a:lumMod val="20000"/>
              <a:lumOff val="8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6" name="左右箭头 15"/>
          <p:cNvSpPr/>
          <p:nvPr/>
        </p:nvSpPr>
        <p:spPr>
          <a:xfrm>
            <a:off x="8617175" y="4037910"/>
            <a:ext cx="685800" cy="435207"/>
          </a:xfrm>
          <a:prstGeom prst="leftRightArrow">
            <a:avLst/>
          </a:prstGeom>
          <a:solidFill>
            <a:schemeClr val="accent2">
              <a:lumMod val="10000"/>
              <a:lumOff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7" name="左右箭头 16"/>
          <p:cNvSpPr/>
          <p:nvPr/>
        </p:nvSpPr>
        <p:spPr>
          <a:xfrm>
            <a:off x="2701253" y="5417720"/>
            <a:ext cx="685800" cy="435207"/>
          </a:xfrm>
          <a:prstGeom prst="leftRightArrow">
            <a:avLst/>
          </a:prstGeom>
          <a:solidFill>
            <a:schemeClr val="accent2">
              <a:lumMod val="10000"/>
              <a:lumOff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8" name="左右箭头 17"/>
          <p:cNvSpPr/>
          <p:nvPr/>
        </p:nvSpPr>
        <p:spPr>
          <a:xfrm>
            <a:off x="8617175" y="5417720"/>
            <a:ext cx="685800" cy="435207"/>
          </a:xfrm>
          <a:prstGeom prst="leftRightArrow">
            <a:avLst/>
          </a:prstGeom>
          <a:solidFill>
            <a:schemeClr val="accent2">
              <a:lumMod val="10000"/>
              <a:lumOff val="9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9" name="文本框 18"/>
          <p:cNvSpPr txBox="1"/>
          <p:nvPr/>
        </p:nvSpPr>
        <p:spPr>
          <a:xfrm rot="18847300">
            <a:off x="5242848" y="982150"/>
            <a:ext cx="3370965" cy="369332"/>
          </a:xfrm>
          <a:prstGeom prst="rect">
            <a:avLst/>
          </a:prstGeom>
          <a:noFill/>
        </p:spPr>
        <p:txBody>
          <a:bodyPr wrap="square" rtlCol="0">
            <a:spAutoFit/>
          </a:bodyPr>
          <a:lstStyle/>
          <a:p>
            <a:r>
              <a:rPr lang="zh-CN" altLang="en-US" dirty="0"/>
              <a:t>企业微信应用</a:t>
            </a:r>
            <a:endParaRPr lang="en-US" altLang="zh-CN" dirty="0"/>
          </a:p>
        </p:txBody>
      </p:sp>
      <p:sp>
        <p:nvSpPr>
          <p:cNvPr id="20" name="文本框 19"/>
          <p:cNvSpPr txBox="1"/>
          <p:nvPr/>
        </p:nvSpPr>
        <p:spPr>
          <a:xfrm rot="18847300">
            <a:off x="3796816" y="973186"/>
            <a:ext cx="3370965" cy="369332"/>
          </a:xfrm>
          <a:prstGeom prst="rect">
            <a:avLst/>
          </a:prstGeom>
          <a:noFill/>
        </p:spPr>
        <p:txBody>
          <a:bodyPr wrap="square" rtlCol="0">
            <a:spAutoFit/>
          </a:bodyPr>
          <a:lstStyle/>
          <a:p>
            <a:r>
              <a:rPr lang="zh-CN" altLang="en-US" dirty="0"/>
              <a:t>系统运行监控</a:t>
            </a:r>
            <a:endParaRPr lang="en-US" altLang="zh-CN" dirty="0"/>
          </a:p>
        </p:txBody>
      </p:sp>
      <p:sp>
        <p:nvSpPr>
          <p:cNvPr id="21" name="文本框 20"/>
          <p:cNvSpPr txBox="1"/>
          <p:nvPr/>
        </p:nvSpPr>
        <p:spPr>
          <a:xfrm rot="18847300">
            <a:off x="4247251" y="1019306"/>
            <a:ext cx="3370965" cy="369332"/>
          </a:xfrm>
          <a:prstGeom prst="rect">
            <a:avLst/>
          </a:prstGeom>
          <a:noFill/>
        </p:spPr>
        <p:txBody>
          <a:bodyPr wrap="square" rtlCol="0">
            <a:spAutoFit/>
          </a:bodyPr>
          <a:lstStyle/>
          <a:p>
            <a:r>
              <a:rPr lang="zh-CN" altLang="en-US" dirty="0"/>
              <a:t>系统报告管理</a:t>
            </a:r>
            <a:endParaRPr lang="en-US" altLang="zh-CN" dirty="0"/>
          </a:p>
        </p:txBody>
      </p:sp>
      <p:sp>
        <p:nvSpPr>
          <p:cNvPr id="22" name="文本框 21"/>
          <p:cNvSpPr txBox="1"/>
          <p:nvPr/>
        </p:nvSpPr>
        <p:spPr>
          <a:xfrm rot="18847300">
            <a:off x="5693282" y="982151"/>
            <a:ext cx="3370965" cy="369332"/>
          </a:xfrm>
          <a:prstGeom prst="rect">
            <a:avLst/>
          </a:prstGeom>
          <a:noFill/>
        </p:spPr>
        <p:txBody>
          <a:bodyPr wrap="square" rtlCol="0">
            <a:spAutoFit/>
          </a:bodyPr>
          <a:lstStyle/>
          <a:p>
            <a:r>
              <a:rPr lang="zh-CN" altLang="en-US" dirty="0"/>
              <a:t>公众号服务</a:t>
            </a:r>
            <a:endParaRPr lang="en-US" altLang="zh-CN" dirty="0"/>
          </a:p>
        </p:txBody>
      </p:sp>
      <p:sp>
        <p:nvSpPr>
          <p:cNvPr id="23" name="文本框 22"/>
          <p:cNvSpPr txBox="1"/>
          <p:nvPr/>
        </p:nvSpPr>
        <p:spPr>
          <a:xfrm rot="18847300">
            <a:off x="6484959" y="1059207"/>
            <a:ext cx="3370965" cy="369332"/>
          </a:xfrm>
          <a:prstGeom prst="rect">
            <a:avLst/>
          </a:prstGeom>
          <a:noFill/>
        </p:spPr>
        <p:txBody>
          <a:bodyPr wrap="square" rtlCol="0">
            <a:spAutoFit/>
          </a:bodyPr>
          <a:lstStyle/>
          <a:p>
            <a:r>
              <a:rPr lang="zh-CN" altLang="en-US" dirty="0"/>
              <a:t>用户意图识别</a:t>
            </a:r>
            <a:endParaRPr lang="en-US" altLang="zh-CN" dirty="0"/>
          </a:p>
        </p:txBody>
      </p:sp>
      <p:sp>
        <p:nvSpPr>
          <p:cNvPr id="24" name="文本框 23"/>
          <p:cNvSpPr txBox="1"/>
          <p:nvPr/>
        </p:nvSpPr>
        <p:spPr>
          <a:xfrm rot="18847300">
            <a:off x="6960583" y="1059688"/>
            <a:ext cx="3370965" cy="369332"/>
          </a:xfrm>
          <a:prstGeom prst="rect">
            <a:avLst/>
          </a:prstGeom>
          <a:noFill/>
        </p:spPr>
        <p:txBody>
          <a:bodyPr wrap="square" rtlCol="0">
            <a:spAutoFit/>
          </a:bodyPr>
          <a:lstStyle/>
          <a:p>
            <a:r>
              <a:rPr lang="zh-CN" altLang="en-US" dirty="0"/>
              <a:t>智能流程匹配</a:t>
            </a:r>
            <a:endParaRPr lang="en-US" altLang="zh-CN" dirty="0"/>
          </a:p>
        </p:txBody>
      </p:sp>
      <p:pic>
        <p:nvPicPr>
          <p:cNvPr id="1026" name="Picture 2" descr="1T)J@P{I(Z`DUNTPH{9]%%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448" y="4510554"/>
            <a:ext cx="3308986" cy="1428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4879100" y="4515233"/>
            <a:ext cx="2646899" cy="646331"/>
          </a:xfrm>
          <a:prstGeom prst="rect">
            <a:avLst/>
          </a:prstGeom>
        </p:spPr>
        <p:txBody>
          <a:bodyPr wrap="square">
            <a:spAutoFit/>
          </a:bodyPr>
          <a:lstStyle/>
          <a:p>
            <a:pPr algn="r"/>
            <a:r>
              <a:rPr lang="zh-CN" altLang="en-US" b="1" dirty="0">
                <a:solidFill>
                  <a:srgbClr val="0070C0"/>
                </a:solidFill>
              </a:rPr>
              <a:t>日常会商</a:t>
            </a:r>
            <a:endParaRPr lang="en-US" altLang="zh-CN" b="1" dirty="0">
              <a:solidFill>
                <a:srgbClr val="0070C0"/>
              </a:solidFill>
            </a:endParaRPr>
          </a:p>
          <a:p>
            <a:pPr algn="r"/>
            <a:r>
              <a:rPr lang="zh-CN" altLang="en-US" b="1" dirty="0">
                <a:solidFill>
                  <a:srgbClr val="0070C0"/>
                </a:solidFill>
              </a:rPr>
              <a:t>震后趋势会商 </a:t>
            </a:r>
            <a:endParaRPr lang="en-US" altLang="zh-CN" b="1" dirty="0">
              <a:solidFill>
                <a:srgbClr val="0070C0"/>
              </a:solidFill>
            </a:endParaRPr>
          </a:p>
        </p:txBody>
      </p:sp>
      <p:sp>
        <p:nvSpPr>
          <p:cNvPr id="26" name="矩形 25"/>
          <p:cNvSpPr/>
          <p:nvPr/>
        </p:nvSpPr>
        <p:spPr>
          <a:xfrm>
            <a:off x="4684087" y="5615720"/>
            <a:ext cx="2916183" cy="369332"/>
          </a:xfrm>
          <a:prstGeom prst="rect">
            <a:avLst/>
          </a:prstGeom>
        </p:spPr>
        <p:txBody>
          <a:bodyPr wrap="none">
            <a:spAutoFit/>
          </a:bodyPr>
          <a:lstStyle/>
          <a:p>
            <a:pPr algn="ctr"/>
            <a:r>
              <a:rPr lang="zh-CN" altLang="en-US" b="1" dirty="0">
                <a:solidFill>
                  <a:srgbClr val="0070C0"/>
                </a:solidFill>
              </a:rPr>
              <a:t>学科：测震 形变 电磁 流体</a:t>
            </a:r>
            <a:endParaRPr lang="en-US" altLang="zh-CN" b="1" dirty="0">
              <a:solidFill>
                <a:srgbClr val="0070C0"/>
              </a:solidFill>
            </a:endParaRPr>
          </a:p>
        </p:txBody>
      </p:sp>
      <p:sp>
        <p:nvSpPr>
          <p:cNvPr id="29"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zh-CN" altLang="en-US" sz="4400" dirty="0">
                <a:solidFill>
                  <a:srgbClr val="FFFFFF"/>
                </a:solidFill>
              </a:rPr>
              <a:t>地震信息</a:t>
            </a:r>
            <a:r>
              <a:rPr lang="en-US" altLang="zh-CN" sz="4400" dirty="0">
                <a:solidFill>
                  <a:srgbClr val="FFFFFF"/>
                </a:solidFill>
              </a:rPr>
              <a:t>BOT+LUIS</a:t>
            </a:r>
            <a:r>
              <a:rPr lang="zh-CN" altLang="en-US" sz="4400" dirty="0">
                <a:solidFill>
                  <a:srgbClr val="FFFFFF"/>
                </a:solidFill>
              </a:rPr>
              <a:t>服务</a:t>
            </a:r>
            <a:endParaRPr sz="4400" dirty="0">
              <a:solidFill>
                <a:srgbClr val="FFFFFF"/>
              </a:solidFill>
            </a:endParaRPr>
          </a:p>
        </p:txBody>
      </p:sp>
      <p:sp>
        <p:nvSpPr>
          <p:cNvPr id="32" name="Rectangle 19"/>
          <p:cNvSpPr/>
          <p:nvPr/>
        </p:nvSpPr>
        <p:spPr bwMode="auto">
          <a:xfrm>
            <a:off x="0" y="-11681"/>
            <a:ext cx="12436475" cy="1099725"/>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itle 33"/>
          <p:cNvSpPr txBox="1">
            <a:spLocks/>
          </p:cNvSpPr>
          <p:nvPr/>
        </p:nvSpPr>
        <p:spPr>
          <a:xfrm>
            <a:off x="281594" y="186343"/>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altLang="zh-CN" sz="3600" b="1" dirty="0">
                <a:solidFill>
                  <a:srgbClr val="FFFFFF"/>
                </a:solidFill>
              </a:rPr>
              <a:t>ISPEC- Intelligent Services for Prompt Earthquake Consultation </a:t>
            </a:r>
            <a:endParaRPr kumimoji="0" lang="en-US" sz="3600" b="1" i="0" u="none" strike="noStrike" kern="1200" cap="none" spc="-102" normalizeH="0" baseline="0" noProof="0" dirty="0">
              <a:ln w="3175">
                <a:noFill/>
              </a:ln>
              <a:solidFill>
                <a:srgbClr val="FFFFFF"/>
              </a:solidFill>
              <a:effectLst/>
              <a:uLnTx/>
              <a:uFillTx/>
              <a:latin typeface="Segoe UI Light"/>
            </a:endParaRPr>
          </a:p>
        </p:txBody>
      </p:sp>
      <p:sp>
        <p:nvSpPr>
          <p:cNvPr id="30" name="矩形 29">
            <a:extLst>
              <a:ext uri="{FF2B5EF4-FFF2-40B4-BE49-F238E27FC236}">
                <a16:creationId xmlns:a16="http://schemas.microsoft.com/office/drawing/2014/main" id="{185C9C31-1473-44DF-B0FA-3299531C236D}"/>
              </a:ext>
            </a:extLst>
          </p:cNvPr>
          <p:cNvSpPr/>
          <p:nvPr/>
        </p:nvSpPr>
        <p:spPr>
          <a:xfrm>
            <a:off x="412125" y="1335211"/>
            <a:ext cx="3570208" cy="461665"/>
          </a:xfrm>
          <a:prstGeom prst="rect">
            <a:avLst/>
          </a:prstGeom>
        </p:spPr>
        <p:txBody>
          <a:bodyPr wrap="non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宽平台、厚技术、微应用</a:t>
            </a:r>
            <a:endParaRPr lang="zh-CN" altLang="en-US" sz="2400" b="1" dirty="0">
              <a:solidFill>
                <a:srgbClr val="FF0000"/>
              </a:solidFill>
            </a:endParaRPr>
          </a:p>
        </p:txBody>
      </p:sp>
    </p:spTree>
    <p:extLst>
      <p:ext uri="{BB962C8B-B14F-4D97-AF65-F5344CB8AC3E}">
        <p14:creationId xmlns:p14="http://schemas.microsoft.com/office/powerpoint/2010/main" val="4176414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hidden="1"/>
          <p:cNvSpPr txBox="1">
            <a:spLocks/>
          </p:cNvSpPr>
          <p:nvPr/>
        </p:nvSpPr>
        <p:spPr>
          <a:xfrm>
            <a:off x="236137" y="168341"/>
            <a:ext cx="11883828" cy="929631"/>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0893" fontAlgn="base">
              <a:spcAft>
                <a:spcPct val="0"/>
              </a:spcAft>
              <a:defRPr/>
            </a:pPr>
            <a:r>
              <a:rPr sz="4284" spc="-105">
                <a:solidFill>
                  <a:srgbClr val="424E60"/>
                </a:solidFill>
                <a:sym typeface="Calibri" charset="0"/>
              </a:rPr>
              <a:t>Video Indexer | </a:t>
            </a:r>
            <a:r>
              <a:rPr sz="4284" spc="-105">
                <a:solidFill>
                  <a:prstClr val="white">
                    <a:lumMod val="65000"/>
                  </a:prstClr>
                </a:solidFill>
                <a:sym typeface="Calibri" charset="0"/>
              </a:rPr>
              <a:t>AI Features</a:t>
            </a:r>
            <a:endParaRPr sz="4284" spc="-105">
              <a:solidFill>
                <a:srgbClr val="5B6B83"/>
              </a:solidFill>
              <a:sym typeface="Calibri" charset="0"/>
            </a:endParaRPr>
          </a:p>
        </p:txBody>
      </p:sp>
      <p:sp>
        <p:nvSpPr>
          <p:cNvPr id="5" name="Rectangle: Rounded Corners 4">
            <a:extLst>
              <a:ext uri="{FF2B5EF4-FFF2-40B4-BE49-F238E27FC236}">
                <a16:creationId xmlns:a16="http://schemas.microsoft.com/office/drawing/2014/main" id="{BA8901C4-A1B0-4E15-AAF5-2267ABFDCC2F}"/>
              </a:ext>
            </a:extLst>
          </p:cNvPr>
          <p:cNvSpPr/>
          <p:nvPr/>
        </p:nvSpPr>
        <p:spPr bwMode="auto">
          <a:xfrm>
            <a:off x="2930127" y="1135946"/>
            <a:ext cx="2251014" cy="2526500"/>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测震学科流程编制</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sz="1600"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山西局</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sz="1399"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r>
              <a:rPr lang="zh-CN" altLang="zh-CN" sz="1400" b="1" dirty="0"/>
              <a:t>完成地震活动图像空区、条带、震群等异常的自动识别与智能判定技术研发</a:t>
            </a:r>
            <a:endParaRPr lang="en-US" sz="1399"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p:txBody>
      </p:sp>
      <p:sp>
        <p:nvSpPr>
          <p:cNvPr id="8" name="Rectangle: Rounded Corners 7">
            <a:extLst>
              <a:ext uri="{FF2B5EF4-FFF2-40B4-BE49-F238E27FC236}">
                <a16:creationId xmlns:a16="http://schemas.microsoft.com/office/drawing/2014/main" id="{DC9B0889-CF12-4774-80DD-DB8C0E5F40A3}"/>
              </a:ext>
            </a:extLst>
          </p:cNvPr>
          <p:cNvSpPr/>
          <p:nvPr/>
        </p:nvSpPr>
        <p:spPr bwMode="auto">
          <a:xfrm>
            <a:off x="5255807" y="1135946"/>
            <a:ext cx="2251014" cy="2526500"/>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形变学科流程编制</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sz="1399" b="1"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台网中心</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r>
              <a:rPr lang="zh-CN" altLang="zh-CN" sz="1400" b="1" dirty="0"/>
              <a:t>完成形变学科相关方法技术和流程开发</a:t>
            </a: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p:txBody>
      </p:sp>
      <p:sp>
        <p:nvSpPr>
          <p:cNvPr id="9" name="Rectangle: Rounded Corners 8">
            <a:extLst>
              <a:ext uri="{FF2B5EF4-FFF2-40B4-BE49-F238E27FC236}">
                <a16:creationId xmlns:a16="http://schemas.microsoft.com/office/drawing/2014/main" id="{B6555494-B27F-41D8-8A01-F2F22A7A97E1}"/>
              </a:ext>
            </a:extLst>
          </p:cNvPr>
          <p:cNvSpPr/>
          <p:nvPr/>
        </p:nvSpPr>
        <p:spPr bwMode="auto">
          <a:xfrm>
            <a:off x="9907167" y="1135946"/>
            <a:ext cx="2251014" cy="2526500"/>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cs typeface="Segoe UI" panose="020B0502040204020203" pitchFamily="34" charset="0"/>
              </a:rPr>
              <a:t>电磁学科</a:t>
            </a: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流程编制</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altLang="zh-CN" b="1"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cs typeface="Segoe UI" panose="020B0502040204020203" pitchFamily="34" charset="0"/>
              </a:rPr>
              <a:t>上海局</a:t>
            </a:r>
            <a:endParaRPr lang="en-US" altLang="zh-CN" b="1"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endParaRPr lang="en-US" sz="1399" b="1"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r>
              <a:rPr lang="zh-CN" altLang="en-US" sz="1400" dirty="0"/>
              <a:t>完成</a:t>
            </a:r>
            <a:r>
              <a:rPr lang="zh-CN" altLang="zh-CN" sz="1400" dirty="0"/>
              <a:t>地磁分析预报软件中的每日一值相关、日变化空间相关、谐波振幅比、加卸载响应比和逐日比功能模块</a:t>
            </a:r>
            <a:r>
              <a:rPr lang="zh-CN" altLang="en-US" sz="1400" dirty="0"/>
              <a:t>开发。</a:t>
            </a: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p:txBody>
      </p:sp>
      <p:sp>
        <p:nvSpPr>
          <p:cNvPr id="10" name="Rectangle: Rounded Corners 9">
            <a:extLst>
              <a:ext uri="{FF2B5EF4-FFF2-40B4-BE49-F238E27FC236}">
                <a16:creationId xmlns:a16="http://schemas.microsoft.com/office/drawing/2014/main" id="{EBB5B5BF-5C46-4F17-A3F1-C113E54F1311}"/>
              </a:ext>
            </a:extLst>
          </p:cNvPr>
          <p:cNvSpPr/>
          <p:nvPr/>
        </p:nvSpPr>
        <p:spPr bwMode="auto">
          <a:xfrm>
            <a:off x="7581487" y="1135946"/>
            <a:ext cx="2251014" cy="2526500"/>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流体学科流程编制</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cs typeface="Segoe UI" panose="020B0502040204020203" pitchFamily="34" charset="0"/>
              </a:rPr>
              <a:t>台网中心</a:t>
            </a:r>
            <a:endParaRPr lang="en-US" b="1"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r>
              <a:rPr lang="zh-CN" altLang="zh-CN" sz="1400" b="1" dirty="0"/>
              <a:t>完成流体学科</a:t>
            </a:r>
            <a:r>
              <a:rPr lang="zh-CN" altLang="en-US" sz="1400" b="1" dirty="0"/>
              <a:t>，</a:t>
            </a:r>
            <a:r>
              <a:rPr lang="zh-CN" altLang="zh-CN" sz="1400" dirty="0"/>
              <a:t>地下流体宏微观异常零报告表、异常核实报告和学科组评议表、气压效应和固体潮效应改正、观测资料预报效能检验和评价</a:t>
            </a:r>
            <a:r>
              <a:rPr lang="zh-CN" altLang="en-US" sz="1400" dirty="0"/>
              <a:t>相关模块研发。</a:t>
            </a: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p:txBody>
      </p:sp>
      <p:sp>
        <p:nvSpPr>
          <p:cNvPr id="12" name="Rectangle: Rounded Corners 11">
            <a:extLst>
              <a:ext uri="{FF2B5EF4-FFF2-40B4-BE49-F238E27FC236}">
                <a16:creationId xmlns:a16="http://schemas.microsoft.com/office/drawing/2014/main" id="{54A6EAA5-D9FF-4AEB-8AC5-9845DC045F90}"/>
              </a:ext>
            </a:extLst>
          </p:cNvPr>
          <p:cNvSpPr/>
          <p:nvPr/>
        </p:nvSpPr>
        <p:spPr bwMode="auto">
          <a:xfrm>
            <a:off x="5255807" y="3954462"/>
            <a:ext cx="2251014" cy="2526500"/>
          </a:xfrm>
          <a:prstGeom prst="roundRect">
            <a:avLst>
              <a:gd name="adj" fmla="val 0"/>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智能数据库接口</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cs typeface="Segoe UI" panose="020B0502040204020203" pitchFamily="34" charset="0"/>
              </a:rPr>
              <a:t>二测中心</a:t>
            </a:r>
            <a:endParaRPr lang="en-US" altLang="zh-CN" b="1"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r>
              <a:rPr lang="zh-CN" altLang="zh-CN" sz="1400" b="1" dirty="0"/>
              <a:t>完成数据库、云平台相关模块开发和运维</a:t>
            </a:r>
            <a:r>
              <a:rPr lang="zh-CN" altLang="en-US" sz="1400" b="1" dirty="0"/>
              <a:t>。基于地震数据备份中心现有的地震大数据平台，研发智能化的数据库接口，</a:t>
            </a: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p:txBody>
      </p:sp>
      <p:sp>
        <p:nvSpPr>
          <p:cNvPr id="13" name="Rectangle: Rounded Corners 12">
            <a:extLst>
              <a:ext uri="{FF2B5EF4-FFF2-40B4-BE49-F238E27FC236}">
                <a16:creationId xmlns:a16="http://schemas.microsoft.com/office/drawing/2014/main" id="{F7BD456A-391D-44EA-A3B7-E638CC153F87}"/>
              </a:ext>
            </a:extLst>
          </p:cNvPr>
          <p:cNvSpPr/>
          <p:nvPr/>
        </p:nvSpPr>
        <p:spPr bwMode="auto">
          <a:xfrm>
            <a:off x="7581487" y="3954462"/>
            <a:ext cx="2251014" cy="2526500"/>
          </a:xfrm>
          <a:prstGeom prst="roundRect">
            <a:avLst>
              <a:gd name="adj" fmla="val 0"/>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前兆自动提取技术</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cs typeface="Segoe UI" panose="020B0502040204020203" pitchFamily="34" charset="0"/>
              </a:rPr>
              <a:t>预测所</a:t>
            </a:r>
            <a:endParaRPr lang="en-US" altLang="zh-CN" b="1"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r>
              <a:rPr lang="zh-CN" altLang="zh-CN" sz="1400" dirty="0"/>
              <a:t>针对形变、流体、地磁三个学科数字化前兆观测的高采样率数据，设计完善相应的高频信息提取方法，结合概率统计等</a:t>
            </a:r>
            <a:r>
              <a:rPr lang="zh-CN" altLang="en-US" sz="1400" dirty="0"/>
              <a:t>，实现</a:t>
            </a:r>
            <a:r>
              <a:rPr lang="zh-CN" altLang="zh-CN" sz="1400" b="1" dirty="0"/>
              <a:t>前兆资料的自动处理相关模块开发</a:t>
            </a:r>
            <a:r>
              <a:rPr lang="zh-CN" altLang="en-US" sz="1400" b="1" dirty="0"/>
              <a:t>。</a:t>
            </a: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p:txBody>
      </p:sp>
      <p:sp>
        <p:nvSpPr>
          <p:cNvPr id="15" name="Rectangle: Rounded Corners 14">
            <a:extLst>
              <a:ext uri="{FF2B5EF4-FFF2-40B4-BE49-F238E27FC236}">
                <a16:creationId xmlns:a16="http://schemas.microsoft.com/office/drawing/2014/main" id="{74E8FF7A-2CA7-40EB-8B28-1D91691B48CA}"/>
              </a:ext>
            </a:extLst>
          </p:cNvPr>
          <p:cNvSpPr/>
          <p:nvPr/>
        </p:nvSpPr>
        <p:spPr bwMode="auto">
          <a:xfrm>
            <a:off x="604447" y="3954462"/>
            <a:ext cx="2251014" cy="2526500"/>
          </a:xfrm>
          <a:prstGeom prst="roundRect">
            <a:avLst>
              <a:gd name="adj" fmla="val 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日常会商业务</a:t>
            </a:r>
            <a:endParaRPr 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cs typeface="Segoe UI" panose="020B0502040204020203" pitchFamily="34" charset="0"/>
              </a:rPr>
              <a:t>辽宁局</a:t>
            </a:r>
            <a:endParaRPr lang="en-US" altLang="zh-CN" b="1"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r>
              <a:rPr lang="zh-CN" altLang="zh-CN" sz="1400" b="1" dirty="0"/>
              <a:t>完成地震分析预报会商系统通用技术研发</a:t>
            </a:r>
            <a:r>
              <a:rPr lang="zh-CN" altLang="en-US" sz="1400" b="1" dirty="0"/>
              <a:t>，包括</a:t>
            </a:r>
            <a:r>
              <a:rPr lang="zh-CN" altLang="zh-CN" sz="1400" dirty="0"/>
              <a:t>日常</a:t>
            </a:r>
            <a:r>
              <a:rPr lang="zh-CN" altLang="en-US" sz="1400" dirty="0"/>
              <a:t>会商业务和学科报告自动生成</a:t>
            </a:r>
            <a:r>
              <a:rPr lang="zh-CN" altLang="en-US" sz="1400" b="1" dirty="0"/>
              <a:t>；</a:t>
            </a:r>
            <a:endParaRPr lang="en-US" altLang="zh-CN" sz="1400" b="1" dirty="0"/>
          </a:p>
          <a:p>
            <a:pPr defTabSz="950846" fontAlgn="base">
              <a:lnSpc>
                <a:spcPct val="90000"/>
              </a:lnSpc>
              <a:spcBef>
                <a:spcPct val="0"/>
              </a:spcBef>
              <a:spcAft>
                <a:spcPct val="0"/>
              </a:spcAft>
              <a:defRPr/>
            </a:pPr>
            <a:r>
              <a:rPr lang="zh-CN" altLang="zh-CN" sz="1400" b="1" dirty="0"/>
              <a:t>完成地震分析预报会商系统开发规范编制</a:t>
            </a:r>
            <a:r>
              <a:rPr lang="zh-CN" altLang="en-US" sz="1400" b="1" dirty="0"/>
              <a:t>；</a:t>
            </a: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p:txBody>
      </p:sp>
      <p:sp>
        <p:nvSpPr>
          <p:cNvPr id="17" name="Rectangle: Rounded Corners 16">
            <a:extLst>
              <a:ext uri="{FF2B5EF4-FFF2-40B4-BE49-F238E27FC236}">
                <a16:creationId xmlns:a16="http://schemas.microsoft.com/office/drawing/2014/main" id="{42F66D4D-7D4D-4986-B0A2-4378B33E7EB4}"/>
              </a:ext>
            </a:extLst>
          </p:cNvPr>
          <p:cNvSpPr/>
          <p:nvPr/>
        </p:nvSpPr>
        <p:spPr bwMode="auto">
          <a:xfrm>
            <a:off x="604447" y="1135946"/>
            <a:ext cx="2251014" cy="2526500"/>
          </a:xfrm>
          <a:prstGeom prst="roundRect">
            <a:avLst>
              <a:gd name="adj" fmla="val 0"/>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总体设计与实施</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sz="1600"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地球所</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r>
              <a:rPr lang="zh-CN" altLang="en-US" sz="1400" b="1" dirty="0"/>
              <a:t>牵头负责</a:t>
            </a:r>
            <a:r>
              <a:rPr lang="zh-CN" altLang="zh-CN" sz="1400" b="1" dirty="0"/>
              <a:t>会商</a:t>
            </a:r>
            <a:r>
              <a:rPr lang="zh-CN" altLang="zh-CN" sz="1400" dirty="0"/>
              <a:t>系统平台总体框架设计、学科方法和流程体系建设、系统基础平台环境和开发标准、业务流程编写和示范单位集成应用</a:t>
            </a:r>
            <a:r>
              <a:rPr lang="zh-CN" altLang="en-US" sz="1400" dirty="0"/>
              <a:t>，组织协调项目实施和验收。</a:t>
            </a: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p:txBody>
      </p:sp>
      <p:sp>
        <p:nvSpPr>
          <p:cNvPr id="18" name="Rectangle: Rounded Corners 17">
            <a:extLst>
              <a:ext uri="{FF2B5EF4-FFF2-40B4-BE49-F238E27FC236}">
                <a16:creationId xmlns:a16="http://schemas.microsoft.com/office/drawing/2014/main" id="{BCB1B927-8C8A-4EE4-9C4A-ADE801AC41AC}"/>
              </a:ext>
            </a:extLst>
          </p:cNvPr>
          <p:cNvSpPr/>
          <p:nvPr/>
        </p:nvSpPr>
        <p:spPr bwMode="auto">
          <a:xfrm>
            <a:off x="2930127" y="3954462"/>
            <a:ext cx="2251014" cy="2526500"/>
          </a:xfrm>
          <a:prstGeom prst="roundRect">
            <a:avLst>
              <a:gd name="adj" fmla="val 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震后趋势会商业务</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cs typeface="Segoe UI" panose="020B0502040204020203" pitchFamily="34" charset="0"/>
              </a:rPr>
              <a:t>安徽局</a:t>
            </a:r>
            <a:endParaRPr lang="en-US" altLang="zh-CN" b="1"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r>
              <a:rPr lang="zh-CN" altLang="zh-CN" sz="1400" dirty="0"/>
              <a:t>基于《震后趋势判定参考指南》中方法，研发出一套系统，集成中国历史地震目录、小震目录、历史地震序列目录、历史地震震源机制解</a:t>
            </a:r>
            <a:r>
              <a:rPr lang="zh-CN" altLang="en-US" sz="1400" dirty="0"/>
              <a:t>、断层等数据。</a:t>
            </a: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p:txBody>
      </p:sp>
      <p:sp>
        <p:nvSpPr>
          <p:cNvPr id="19" name="Rectangle: Rounded Corners 18">
            <a:extLst>
              <a:ext uri="{FF2B5EF4-FFF2-40B4-BE49-F238E27FC236}">
                <a16:creationId xmlns:a16="http://schemas.microsoft.com/office/drawing/2014/main" id="{31CAA27C-861E-4683-900E-3376B0F6FCE2}"/>
              </a:ext>
            </a:extLst>
          </p:cNvPr>
          <p:cNvSpPr/>
          <p:nvPr/>
        </p:nvSpPr>
        <p:spPr bwMode="auto">
          <a:xfrm>
            <a:off x="9907167" y="3954462"/>
            <a:ext cx="2251014" cy="2526500"/>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系统示范应用</a:t>
            </a:r>
            <a:endParaRPr lang="en-US" altLang="zh-CN" b="1"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endParaRPr>
          </a:p>
          <a:p>
            <a:pPr defTabSz="950846" fontAlgn="base">
              <a:lnSpc>
                <a:spcPct val="90000"/>
              </a:lnSpc>
              <a:spcBef>
                <a:spcPct val="0"/>
              </a:spcBef>
              <a:spcAft>
                <a:spcPct val="0"/>
              </a:spcAft>
              <a:defRPr/>
            </a:pPr>
            <a:r>
              <a:rPr lang="zh-CN" altLang="en-US" b="1" dirty="0">
                <a:gradFill>
                  <a:gsLst>
                    <a:gs pos="0">
                      <a:srgbClr val="FFFFFF"/>
                    </a:gs>
                    <a:gs pos="100000">
                      <a:srgbClr val="FFFFFF"/>
                    </a:gs>
                  </a:gsLst>
                  <a:lin ang="5400000" scaled="0"/>
                </a:gradFill>
                <a:latin typeface="Segoe UI Light"/>
                <a:cs typeface="Segoe UI" panose="020B0502040204020203" pitchFamily="34" charset="0"/>
              </a:rPr>
              <a:t>江苏局</a:t>
            </a:r>
            <a:endParaRPr lang="en-US" altLang="zh-CN" b="1"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a:p>
            <a:pPr defTabSz="950846" fontAlgn="base">
              <a:lnSpc>
                <a:spcPct val="90000"/>
              </a:lnSpc>
              <a:spcBef>
                <a:spcPct val="0"/>
              </a:spcBef>
              <a:spcAft>
                <a:spcPct val="0"/>
              </a:spcAft>
              <a:defRPr/>
            </a:pPr>
            <a:r>
              <a:rPr lang="zh-CN" altLang="zh-CN" sz="1400" dirty="0"/>
              <a:t>系统</a:t>
            </a:r>
            <a:r>
              <a:rPr lang="zh-CN" altLang="en-US" sz="1400" dirty="0"/>
              <a:t>该</a:t>
            </a:r>
            <a:r>
              <a:rPr lang="zh-CN" altLang="zh-CN" sz="1400" dirty="0"/>
              <a:t>平台，按照新技术模式和现有的指标体系，实现江苏省地震预报指标体系全面云端化，完成异常的智能识别，为预报员提供震情发展的定量化决策参考。</a:t>
            </a:r>
            <a:endParaRPr lang="en-US" sz="1399" dirty="0">
              <a:gradFill>
                <a:gsLst>
                  <a:gs pos="0">
                    <a:srgbClr val="FFFFFF"/>
                  </a:gs>
                  <a:gs pos="100000">
                    <a:srgbClr val="FFFFFF"/>
                  </a:gs>
                </a:gsLst>
                <a:lin ang="5400000" scaled="0"/>
              </a:gradFill>
              <a:latin typeface="Segoe UI Light"/>
              <a:cs typeface="Segoe UI" panose="020B0502040204020203" pitchFamily="34" charset="0"/>
            </a:endParaRPr>
          </a:p>
        </p:txBody>
      </p:sp>
      <p:sp>
        <p:nvSpPr>
          <p:cNvPr id="2" name="Title 1"/>
          <p:cNvSpPr>
            <a:spLocks noGrp="1"/>
          </p:cNvSpPr>
          <p:nvPr>
            <p:ph type="title"/>
          </p:nvPr>
        </p:nvSpPr>
        <p:spPr>
          <a:xfrm>
            <a:off x="275482" y="34509"/>
            <a:ext cx="11887878" cy="917444"/>
          </a:xfrm>
        </p:spPr>
        <p:txBody>
          <a:bodyPr/>
          <a:lstStyle/>
          <a:p>
            <a:r>
              <a:rPr lang="en-US" altLang="zh-CN" spc="-105" dirty="0">
                <a:sym typeface="Calibri" charset="0"/>
              </a:rPr>
              <a:t>ISPEC</a:t>
            </a:r>
            <a:r>
              <a:rPr lang="en-US" spc="-105" dirty="0">
                <a:sym typeface="Calibri" charset="0"/>
              </a:rPr>
              <a:t>| </a:t>
            </a:r>
            <a:r>
              <a:rPr lang="zh-CN" altLang="en-US" sz="4488" spc="-105" dirty="0">
                <a:gradFill>
                  <a:gsLst>
                    <a:gs pos="1250">
                      <a:schemeClr val="tx2"/>
                    </a:gs>
                    <a:gs pos="100000">
                      <a:schemeClr val="tx2"/>
                    </a:gs>
                  </a:gsLst>
                  <a:lin ang="5400000" scaled="0"/>
                </a:gradFill>
                <a:sym typeface="Calibri" charset="0"/>
              </a:rPr>
              <a:t>课题组成</a:t>
            </a:r>
            <a:endParaRPr lang="en-US" dirty="0">
              <a:gradFill>
                <a:gsLst>
                  <a:gs pos="1250">
                    <a:schemeClr val="tx2"/>
                  </a:gs>
                  <a:gs pos="100000">
                    <a:schemeClr val="tx2"/>
                  </a:gs>
                </a:gsLst>
                <a:lin ang="5400000" scaled="0"/>
              </a:gradFill>
            </a:endParaRPr>
          </a:p>
        </p:txBody>
      </p:sp>
      <p:sp>
        <p:nvSpPr>
          <p:cNvPr id="3" name="矩形 2"/>
          <p:cNvSpPr/>
          <p:nvPr/>
        </p:nvSpPr>
        <p:spPr bwMode="auto">
          <a:xfrm>
            <a:off x="6665592" y="340831"/>
            <a:ext cx="351296"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zh-CN" alt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矩形 15"/>
          <p:cNvSpPr/>
          <p:nvPr/>
        </p:nvSpPr>
        <p:spPr bwMode="auto">
          <a:xfrm>
            <a:off x="8075377" y="340831"/>
            <a:ext cx="351296" cy="304800"/>
          </a:xfrm>
          <a:prstGeom prst="rect">
            <a:avLst/>
          </a:prstGeom>
          <a:solidFill>
            <a:srgbClr val="8F6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zh-CN" alt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矩形 19"/>
          <p:cNvSpPr/>
          <p:nvPr/>
        </p:nvSpPr>
        <p:spPr bwMode="auto">
          <a:xfrm>
            <a:off x="9485162" y="340831"/>
            <a:ext cx="351296" cy="30480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zh-CN" alt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矩形 20"/>
          <p:cNvSpPr/>
          <p:nvPr/>
        </p:nvSpPr>
        <p:spPr bwMode="auto">
          <a:xfrm>
            <a:off x="10894946" y="340831"/>
            <a:ext cx="351296" cy="3048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zh-CN" alt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矩形 21"/>
          <p:cNvSpPr/>
          <p:nvPr/>
        </p:nvSpPr>
        <p:spPr bwMode="auto">
          <a:xfrm>
            <a:off x="5255807" y="340831"/>
            <a:ext cx="351296" cy="3048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zh-CN" alt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64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372ED-AC33-4961-9853-8F384C358982}"/>
              </a:ext>
            </a:extLst>
          </p:cNvPr>
          <p:cNvSpPr>
            <a:spLocks noGrp="1"/>
          </p:cNvSpPr>
          <p:nvPr>
            <p:ph type="title"/>
          </p:nvPr>
        </p:nvSpPr>
        <p:spPr>
          <a:xfrm>
            <a:off x="1265237" y="476277"/>
            <a:ext cx="10509000" cy="6434922"/>
          </a:xfrm>
        </p:spPr>
        <p:txBody>
          <a:bodyPr/>
          <a:lstStyle/>
          <a:p>
            <a:pPr>
              <a:lnSpc>
                <a:spcPct val="100000"/>
              </a:lnSpc>
              <a:defRPr/>
            </a:pPr>
            <a:r>
              <a:rPr altLang="zh-CN" sz="1836" dirty="0"/>
              <a:t>1</a:t>
            </a:r>
            <a:r>
              <a:rPr lang="zh-CN" altLang="zh-CN" sz="1836" dirty="0"/>
              <a:t>、</a:t>
            </a:r>
            <a:r>
              <a:rPr altLang="zh-CN" sz="1836" dirty="0"/>
              <a:t>4</a:t>
            </a:r>
            <a:r>
              <a:rPr lang="zh-CN" altLang="zh-CN" sz="1836" dirty="0"/>
              <a:t>月</a:t>
            </a:r>
            <a:r>
              <a:rPr altLang="zh-CN" sz="1836" dirty="0"/>
              <a:t>17</a:t>
            </a:r>
            <a:r>
              <a:rPr lang="zh-CN" altLang="zh-CN" sz="1836" dirty="0"/>
              <a:t>日，在北京召开项目启动会，吕志勇副司长、张浪平副处长到会指导；</a:t>
            </a:r>
            <a:br>
              <a:rPr lang="zh-CN" altLang="zh-CN" sz="1836" dirty="0"/>
            </a:br>
            <a:r>
              <a:rPr altLang="zh-CN" sz="1836" dirty="0"/>
              <a:t>2</a:t>
            </a:r>
            <a:r>
              <a:rPr lang="zh-CN" altLang="zh-CN" sz="1836" dirty="0"/>
              <a:t>、</a:t>
            </a:r>
            <a:r>
              <a:rPr altLang="zh-CN" sz="1836" dirty="0"/>
              <a:t>5</a:t>
            </a:r>
            <a:r>
              <a:rPr lang="zh-CN" altLang="zh-CN" sz="1836" dirty="0"/>
              <a:t>月</a:t>
            </a:r>
            <a:r>
              <a:rPr altLang="zh-CN" sz="1836" dirty="0"/>
              <a:t>8-10</a:t>
            </a:r>
            <a:r>
              <a:rPr lang="zh-CN" altLang="zh-CN" sz="1836" dirty="0"/>
              <a:t>日，赴青海局调研交流地震会商技术系统开发工作；</a:t>
            </a:r>
            <a:br>
              <a:rPr lang="zh-CN" altLang="zh-CN" sz="1836" dirty="0"/>
            </a:br>
            <a:r>
              <a:rPr altLang="zh-CN" sz="1836" dirty="0"/>
              <a:t>3</a:t>
            </a:r>
            <a:r>
              <a:rPr lang="zh-CN" altLang="zh-CN" sz="1836" dirty="0"/>
              <a:t>、</a:t>
            </a:r>
            <a:r>
              <a:rPr altLang="zh-CN" sz="1836" dirty="0"/>
              <a:t>5</a:t>
            </a:r>
            <a:r>
              <a:rPr lang="zh-CN" altLang="zh-CN" sz="1836" dirty="0"/>
              <a:t>月</a:t>
            </a:r>
            <a:r>
              <a:rPr altLang="zh-CN" sz="1836" dirty="0"/>
              <a:t>11</a:t>
            </a:r>
            <a:r>
              <a:rPr lang="zh-CN" altLang="zh-CN" sz="1836" dirty="0"/>
              <a:t>日，按照震测便函</a:t>
            </a:r>
            <a:r>
              <a:rPr altLang="zh-CN" sz="1836" dirty="0"/>
              <a:t>[2018]52</a:t>
            </a:r>
            <a:r>
              <a:rPr lang="zh-CN" altLang="zh-CN" sz="1836" dirty="0"/>
              <a:t>号文件要求，项目组汇报了地震会商技术系统开发进展；</a:t>
            </a:r>
            <a:br>
              <a:rPr lang="zh-CN" altLang="zh-CN" sz="1836" dirty="0"/>
            </a:br>
            <a:r>
              <a:rPr altLang="zh-CN" sz="1836" dirty="0"/>
              <a:t>4</a:t>
            </a:r>
            <a:r>
              <a:rPr lang="zh-CN" altLang="zh-CN" sz="1836" dirty="0"/>
              <a:t>、</a:t>
            </a:r>
            <a:r>
              <a:rPr altLang="zh-CN" sz="1836" dirty="0"/>
              <a:t>5</a:t>
            </a:r>
            <a:r>
              <a:rPr lang="zh-CN" altLang="zh-CN" sz="1836" dirty="0"/>
              <a:t>月</a:t>
            </a:r>
            <a:r>
              <a:rPr altLang="zh-CN" sz="1836" dirty="0"/>
              <a:t>15</a:t>
            </a:r>
            <a:r>
              <a:rPr lang="zh-CN" altLang="zh-CN" sz="1836" dirty="0"/>
              <a:t>日，赴河南局推进会商系统建设工作；</a:t>
            </a:r>
            <a:br>
              <a:rPr lang="zh-CN" altLang="zh-CN" sz="1836" dirty="0"/>
            </a:br>
            <a:r>
              <a:rPr altLang="zh-CN" sz="1836" dirty="0"/>
              <a:t>5</a:t>
            </a:r>
            <a:r>
              <a:rPr lang="zh-CN" altLang="zh-CN" sz="1836" dirty="0"/>
              <a:t>、</a:t>
            </a:r>
            <a:r>
              <a:rPr altLang="zh-CN" sz="1836" dirty="0"/>
              <a:t>5</a:t>
            </a:r>
            <a:r>
              <a:rPr lang="zh-CN" altLang="zh-CN" sz="1836" dirty="0"/>
              <a:t>月</a:t>
            </a:r>
            <a:r>
              <a:rPr altLang="zh-CN" sz="1836" dirty="0"/>
              <a:t>21</a:t>
            </a:r>
            <a:r>
              <a:rPr lang="zh-CN" altLang="zh-CN" sz="1836" dirty="0"/>
              <a:t>日，随同张浪平副处长赴江苏局检查会商系统示范工作进展；</a:t>
            </a:r>
            <a:br>
              <a:rPr lang="zh-CN" altLang="zh-CN" sz="1836" dirty="0"/>
            </a:br>
            <a:r>
              <a:rPr altLang="zh-CN" sz="1836" dirty="0"/>
              <a:t>6</a:t>
            </a:r>
            <a:r>
              <a:rPr lang="zh-CN" altLang="zh-CN" sz="1836" dirty="0"/>
              <a:t>、</a:t>
            </a:r>
            <a:r>
              <a:rPr altLang="zh-CN" sz="1836" dirty="0"/>
              <a:t>5</a:t>
            </a:r>
            <a:r>
              <a:rPr lang="zh-CN" altLang="zh-CN" sz="1836" dirty="0"/>
              <a:t>月</a:t>
            </a:r>
            <a:r>
              <a:rPr altLang="zh-CN" sz="1836" dirty="0"/>
              <a:t>22-24</a:t>
            </a:r>
            <a:r>
              <a:rPr lang="zh-CN" altLang="zh-CN" sz="1836" dirty="0"/>
              <a:t>日，在江苏高邮开展集中工作，重点解决地磁学科的会商需求；</a:t>
            </a:r>
            <a:br>
              <a:rPr lang="zh-CN" altLang="zh-CN" sz="1836" dirty="0"/>
            </a:br>
            <a:r>
              <a:rPr altLang="zh-CN" sz="1836" dirty="0"/>
              <a:t>7</a:t>
            </a:r>
            <a:r>
              <a:rPr lang="zh-CN" altLang="zh-CN" sz="1836" dirty="0"/>
              <a:t>、</a:t>
            </a:r>
            <a:r>
              <a:rPr altLang="zh-CN" sz="1836" dirty="0"/>
              <a:t>6</a:t>
            </a:r>
            <a:r>
              <a:rPr lang="zh-CN" altLang="zh-CN" sz="1836" dirty="0"/>
              <a:t>月</a:t>
            </a:r>
            <a:r>
              <a:rPr altLang="zh-CN" sz="1836" dirty="0"/>
              <a:t>6</a:t>
            </a:r>
            <a:r>
              <a:rPr lang="zh-CN" altLang="zh-CN" sz="1836" dirty="0"/>
              <a:t>日，项目组赴太原参加测震学科组项目进展检查；</a:t>
            </a:r>
            <a:br>
              <a:rPr lang="zh-CN" altLang="zh-CN" sz="1836" dirty="0"/>
            </a:br>
            <a:r>
              <a:rPr altLang="zh-CN" sz="1836" dirty="0"/>
              <a:t>8</a:t>
            </a:r>
            <a:r>
              <a:rPr lang="zh-CN" altLang="zh-CN" sz="1836" dirty="0"/>
              <a:t>、</a:t>
            </a:r>
            <a:r>
              <a:rPr altLang="zh-CN" sz="1836" dirty="0"/>
              <a:t>6</a:t>
            </a:r>
            <a:r>
              <a:rPr lang="zh-CN" altLang="zh-CN" sz="1836" dirty="0"/>
              <a:t>月</a:t>
            </a:r>
            <a:r>
              <a:rPr altLang="zh-CN" sz="1836" dirty="0"/>
              <a:t>24-26</a:t>
            </a:r>
            <a:r>
              <a:rPr lang="zh-CN" altLang="zh-CN" sz="1836" dirty="0"/>
              <a:t>日，赴安徽局讨论震后趋势会商模块开发进度；</a:t>
            </a:r>
            <a:br>
              <a:rPr lang="zh-CN" altLang="zh-CN" sz="1836" dirty="0"/>
            </a:br>
            <a:r>
              <a:rPr altLang="zh-CN" sz="1836" dirty="0"/>
              <a:t>9</a:t>
            </a:r>
            <a:r>
              <a:rPr lang="zh-CN" altLang="zh-CN" sz="1836" dirty="0"/>
              <a:t>、</a:t>
            </a:r>
            <a:r>
              <a:rPr altLang="zh-CN" sz="1836" dirty="0"/>
              <a:t>6</a:t>
            </a:r>
            <a:r>
              <a:rPr lang="zh-CN" altLang="zh-CN" sz="1836" dirty="0"/>
              <a:t>月</a:t>
            </a:r>
            <a:r>
              <a:rPr altLang="zh-CN" sz="1836" dirty="0"/>
              <a:t>30</a:t>
            </a:r>
            <a:r>
              <a:rPr lang="zh-CN" altLang="zh-CN" sz="1836" dirty="0"/>
              <a:t>日至</a:t>
            </a:r>
            <a:r>
              <a:rPr altLang="zh-CN" sz="1836" dirty="0"/>
              <a:t>7</a:t>
            </a:r>
            <a:r>
              <a:rPr lang="zh-CN" altLang="zh-CN" sz="1836" dirty="0"/>
              <a:t>月</a:t>
            </a:r>
            <a:r>
              <a:rPr altLang="zh-CN" sz="1836" dirty="0"/>
              <a:t>1</a:t>
            </a:r>
            <a:r>
              <a:rPr lang="zh-CN" altLang="zh-CN" sz="1836" dirty="0"/>
              <a:t>日，协调二测中心技术人员一起赴内蒙满洲里参加地磁学科工作会；</a:t>
            </a:r>
            <a:br>
              <a:rPr lang="zh-CN" altLang="zh-CN" sz="1836" dirty="0"/>
            </a:br>
            <a:r>
              <a:rPr altLang="zh-CN" sz="1836" dirty="0"/>
              <a:t>10</a:t>
            </a:r>
            <a:r>
              <a:rPr lang="zh-CN" altLang="zh-CN" sz="1836" dirty="0"/>
              <a:t>、</a:t>
            </a:r>
            <a:r>
              <a:rPr altLang="zh-CN" sz="1836" dirty="0"/>
              <a:t>7</a:t>
            </a:r>
            <a:r>
              <a:rPr lang="zh-CN" altLang="zh-CN" sz="1836" dirty="0"/>
              <a:t>月</a:t>
            </a:r>
            <a:r>
              <a:rPr altLang="zh-CN" sz="1836" dirty="0"/>
              <a:t>2</a:t>
            </a:r>
            <a:r>
              <a:rPr lang="zh-CN" altLang="zh-CN" sz="1836" dirty="0"/>
              <a:t>日</a:t>
            </a:r>
            <a:r>
              <a:rPr altLang="zh-CN" sz="1836" dirty="0"/>
              <a:t>-3</a:t>
            </a:r>
            <a:r>
              <a:rPr lang="zh-CN" altLang="zh-CN" sz="1836" dirty="0"/>
              <a:t>日，赴西藏局参与震后趋势会商系统开发进展交流；</a:t>
            </a:r>
            <a:br>
              <a:rPr lang="zh-CN" altLang="zh-CN" sz="1836" dirty="0"/>
            </a:br>
            <a:r>
              <a:rPr altLang="zh-CN" sz="1836" dirty="0"/>
              <a:t>11</a:t>
            </a:r>
            <a:r>
              <a:rPr lang="zh-CN" altLang="zh-CN" sz="1836" dirty="0"/>
              <a:t>、</a:t>
            </a:r>
            <a:r>
              <a:rPr altLang="zh-CN" sz="1836" dirty="0"/>
              <a:t>7</a:t>
            </a:r>
            <a:r>
              <a:rPr lang="zh-CN" altLang="zh-CN" sz="1836" dirty="0"/>
              <a:t>月</a:t>
            </a:r>
            <a:r>
              <a:rPr altLang="zh-CN" sz="1836" dirty="0"/>
              <a:t>9</a:t>
            </a:r>
            <a:r>
              <a:rPr lang="zh-CN" altLang="zh-CN" sz="1836" dirty="0"/>
              <a:t>日，赴防灾学院，为全国测震学科技术人员开展流程化系统构建服务；</a:t>
            </a:r>
            <a:br>
              <a:rPr lang="zh-CN" altLang="zh-CN" sz="1836" dirty="0"/>
            </a:br>
            <a:r>
              <a:rPr altLang="zh-CN" sz="1836" dirty="0"/>
              <a:t>12</a:t>
            </a:r>
            <a:r>
              <a:rPr lang="zh-CN" altLang="zh-CN" sz="1836" dirty="0"/>
              <a:t>、</a:t>
            </a:r>
            <a:r>
              <a:rPr altLang="zh-CN" sz="1836" dirty="0"/>
              <a:t>8</a:t>
            </a:r>
            <a:r>
              <a:rPr lang="zh-CN" altLang="zh-CN" sz="1836" dirty="0"/>
              <a:t>月</a:t>
            </a:r>
            <a:r>
              <a:rPr altLang="zh-CN" sz="1836" dirty="0"/>
              <a:t>6-7</a:t>
            </a:r>
            <a:r>
              <a:rPr lang="zh-CN" altLang="zh-CN" sz="1836" dirty="0"/>
              <a:t>日，赴西安长安大学和二测中心调研，讨论系统运维工作和云平台需求；</a:t>
            </a:r>
            <a:br>
              <a:rPr lang="zh-CN" altLang="zh-CN" sz="1836" dirty="0"/>
            </a:br>
            <a:r>
              <a:rPr altLang="zh-CN" sz="1836" dirty="0"/>
              <a:t>13</a:t>
            </a:r>
            <a:r>
              <a:rPr lang="zh-CN" altLang="zh-CN" sz="1836" dirty="0"/>
              <a:t>、</a:t>
            </a:r>
            <a:r>
              <a:rPr altLang="zh-CN" sz="1836" dirty="0"/>
              <a:t>8</a:t>
            </a:r>
            <a:r>
              <a:rPr lang="zh-CN" altLang="zh-CN" sz="1836" dirty="0"/>
              <a:t>月</a:t>
            </a:r>
            <a:r>
              <a:rPr altLang="zh-CN" sz="1836" dirty="0"/>
              <a:t>8</a:t>
            </a:r>
            <a:r>
              <a:rPr lang="zh-CN" altLang="zh-CN" sz="1836" dirty="0"/>
              <a:t>日</a:t>
            </a:r>
            <a:r>
              <a:rPr altLang="zh-CN" sz="1836" dirty="0"/>
              <a:t>-12</a:t>
            </a:r>
            <a:r>
              <a:rPr lang="zh-CN" altLang="zh-CN" sz="1836" dirty="0"/>
              <a:t>日，在北京国家地球观象台集中工作，开展平台自定义节点培训和开发；</a:t>
            </a:r>
            <a:br>
              <a:rPr altLang="zh-CN" sz="1836" dirty="0"/>
            </a:br>
            <a:r>
              <a:rPr altLang="zh-CN" sz="1836" dirty="0"/>
              <a:t>14</a:t>
            </a:r>
            <a:r>
              <a:rPr lang="zh-CN" altLang="en-US" sz="1836" dirty="0"/>
              <a:t>、</a:t>
            </a:r>
            <a:r>
              <a:rPr altLang="zh-CN" sz="1836" dirty="0"/>
              <a:t>8</a:t>
            </a:r>
            <a:r>
              <a:rPr lang="zh-CN" altLang="en-US" sz="1836" dirty="0"/>
              <a:t>月</a:t>
            </a:r>
            <a:r>
              <a:rPr altLang="zh-CN" sz="1836" dirty="0"/>
              <a:t>17</a:t>
            </a:r>
            <a:r>
              <a:rPr lang="zh-CN" altLang="en-US" sz="1836" dirty="0"/>
              <a:t>日</a:t>
            </a:r>
            <a:r>
              <a:rPr altLang="zh-CN" sz="1836" dirty="0"/>
              <a:t>-18</a:t>
            </a:r>
            <a:r>
              <a:rPr lang="zh-CN" altLang="en-US" sz="1836" dirty="0"/>
              <a:t>日，赴辽宁省地震局讨论日常会商系列模块的设计与开发；</a:t>
            </a:r>
            <a:br>
              <a:rPr altLang="zh-CN" sz="1836" dirty="0"/>
            </a:br>
            <a:r>
              <a:rPr altLang="zh-CN" sz="1836" dirty="0"/>
              <a:t>15</a:t>
            </a:r>
            <a:r>
              <a:rPr lang="zh-CN" altLang="en-US" sz="1836" dirty="0"/>
              <a:t>、</a:t>
            </a:r>
            <a:r>
              <a:rPr altLang="zh-CN" sz="1836" dirty="0"/>
              <a:t>9</a:t>
            </a:r>
            <a:r>
              <a:rPr lang="zh-CN" altLang="en-US" sz="1836" dirty="0"/>
              <a:t>月</a:t>
            </a:r>
            <a:r>
              <a:rPr altLang="zh-CN" sz="1836" dirty="0"/>
              <a:t>25-27</a:t>
            </a:r>
            <a:r>
              <a:rPr lang="zh-CN" altLang="en-US" sz="1836" dirty="0"/>
              <a:t>日，在山西省地震局召开系统阶段性工作成果研讨会；</a:t>
            </a:r>
            <a:br>
              <a:rPr altLang="zh-CN" sz="1836" dirty="0"/>
            </a:br>
            <a:r>
              <a:rPr altLang="zh-CN" sz="1836" dirty="0"/>
              <a:t>16</a:t>
            </a:r>
            <a:r>
              <a:rPr lang="zh-CN" altLang="en-US" sz="1836" dirty="0"/>
              <a:t>、</a:t>
            </a:r>
            <a:r>
              <a:rPr altLang="zh-CN" sz="1836" dirty="0"/>
              <a:t>10</a:t>
            </a:r>
            <a:r>
              <a:rPr lang="zh-CN" altLang="en-US" sz="1836" dirty="0"/>
              <a:t>月</a:t>
            </a:r>
            <a:r>
              <a:rPr altLang="zh-CN" sz="1836" dirty="0"/>
              <a:t>9</a:t>
            </a:r>
            <a:r>
              <a:rPr lang="zh-CN" altLang="en-US" sz="1836" dirty="0"/>
              <a:t>日</a:t>
            </a:r>
            <a:r>
              <a:rPr altLang="zh-CN" sz="1836" dirty="0"/>
              <a:t>-29</a:t>
            </a:r>
            <a:r>
              <a:rPr lang="zh-CN" altLang="en-US" sz="1836" dirty="0"/>
              <a:t>日，新一代监测预报业务一体化平台集成研发及联调联合工作；</a:t>
            </a:r>
            <a:br>
              <a:rPr altLang="zh-CN" sz="1836" dirty="0"/>
            </a:br>
            <a:r>
              <a:rPr altLang="zh-CN" sz="1836" dirty="0"/>
              <a:t>17</a:t>
            </a:r>
            <a:r>
              <a:rPr lang="zh-CN" altLang="en-US" sz="1836" dirty="0"/>
              <a:t>、</a:t>
            </a:r>
            <a:r>
              <a:rPr altLang="zh-CN" sz="1836" dirty="0"/>
              <a:t>10</a:t>
            </a:r>
            <a:r>
              <a:rPr lang="zh-CN" altLang="en-US" sz="1836" dirty="0"/>
              <a:t>月</a:t>
            </a:r>
            <a:r>
              <a:rPr altLang="zh-CN" sz="1836" dirty="0"/>
              <a:t>12</a:t>
            </a:r>
            <a:r>
              <a:rPr lang="zh-CN" altLang="en-US" sz="1836" dirty="0"/>
              <a:t>日</a:t>
            </a:r>
            <a:r>
              <a:rPr altLang="zh-CN" sz="1836" dirty="0"/>
              <a:t>-14</a:t>
            </a:r>
            <a:r>
              <a:rPr lang="zh-CN" altLang="en-US" sz="1836" dirty="0"/>
              <a:t>日，会商技术系统第一次集中培训（二测中心）；</a:t>
            </a:r>
            <a:br>
              <a:rPr altLang="zh-CN" sz="1836" dirty="0"/>
            </a:br>
            <a:r>
              <a:rPr altLang="zh-CN" sz="1836" dirty="0"/>
              <a:t>18</a:t>
            </a:r>
            <a:r>
              <a:rPr lang="zh-CN" altLang="en-US" sz="1836" dirty="0"/>
              <a:t>、</a:t>
            </a:r>
            <a:r>
              <a:rPr altLang="zh-CN" sz="1836" dirty="0"/>
              <a:t>10</a:t>
            </a:r>
            <a:r>
              <a:rPr lang="zh-CN" altLang="en-US" sz="1836" dirty="0"/>
              <a:t>月</a:t>
            </a:r>
            <a:r>
              <a:rPr altLang="zh-CN" sz="1836" dirty="0"/>
              <a:t>16</a:t>
            </a:r>
            <a:r>
              <a:rPr lang="zh-CN" altLang="en-US" sz="1836" dirty="0"/>
              <a:t>日</a:t>
            </a:r>
            <a:r>
              <a:rPr altLang="zh-CN" sz="1836" dirty="0"/>
              <a:t>-17</a:t>
            </a:r>
            <a:r>
              <a:rPr lang="zh-CN" altLang="en-US" sz="1836" dirty="0"/>
              <a:t>日，全国预报中心主任会；</a:t>
            </a:r>
            <a:br>
              <a:rPr altLang="zh-CN" sz="1836" dirty="0"/>
            </a:br>
            <a:r>
              <a:rPr altLang="zh-CN" sz="1836" dirty="0"/>
              <a:t>19</a:t>
            </a:r>
            <a:r>
              <a:rPr lang="zh-CN" altLang="en-US" sz="1836" dirty="0"/>
              <a:t>、</a:t>
            </a:r>
            <a:r>
              <a:rPr altLang="zh-CN" sz="1836" dirty="0"/>
              <a:t>11</a:t>
            </a:r>
            <a:r>
              <a:rPr lang="zh-CN" altLang="en-US" sz="1836" dirty="0"/>
              <a:t>月</a:t>
            </a:r>
            <a:r>
              <a:rPr altLang="zh-CN" sz="1836" dirty="0"/>
              <a:t>12</a:t>
            </a:r>
            <a:r>
              <a:rPr lang="zh-CN" altLang="en-US" sz="1836" dirty="0"/>
              <a:t>日</a:t>
            </a:r>
            <a:r>
              <a:rPr altLang="zh-CN" sz="1836" dirty="0"/>
              <a:t>-14</a:t>
            </a:r>
            <a:r>
              <a:rPr lang="zh-CN" altLang="en-US" sz="1836" dirty="0"/>
              <a:t>日，京津冀一体化开发集中工作（辽宁局）；</a:t>
            </a:r>
            <a:br>
              <a:rPr altLang="zh-CN" sz="1836" dirty="0"/>
            </a:br>
            <a:r>
              <a:rPr altLang="zh-CN" sz="1836" dirty="0"/>
              <a:t>20</a:t>
            </a:r>
            <a:r>
              <a:rPr lang="zh-CN" altLang="en-US" sz="1836" dirty="0"/>
              <a:t>、</a:t>
            </a:r>
            <a:r>
              <a:rPr altLang="zh-CN" sz="1836" dirty="0"/>
              <a:t>11</a:t>
            </a:r>
            <a:r>
              <a:rPr lang="zh-CN" altLang="en-US" sz="1836" dirty="0"/>
              <a:t>月</a:t>
            </a:r>
            <a:r>
              <a:rPr altLang="zh-CN" sz="1836" dirty="0"/>
              <a:t>21</a:t>
            </a:r>
            <a:r>
              <a:rPr lang="zh-CN" altLang="en-US" sz="1836" dirty="0"/>
              <a:t>日</a:t>
            </a:r>
            <a:r>
              <a:rPr altLang="zh-CN" sz="1836" dirty="0"/>
              <a:t>-23</a:t>
            </a:r>
            <a:r>
              <a:rPr lang="zh-CN" altLang="en-US" sz="1836" dirty="0"/>
              <a:t>日，会商技术系统第二次集中培训（二测中心）；</a:t>
            </a:r>
            <a:br>
              <a:rPr altLang="zh-CN" sz="1836" dirty="0"/>
            </a:br>
            <a:r>
              <a:rPr altLang="zh-CN" sz="1836" dirty="0"/>
              <a:t>21</a:t>
            </a:r>
            <a:r>
              <a:rPr lang="zh-CN" altLang="en-US" sz="1836" dirty="0"/>
              <a:t>、</a:t>
            </a:r>
            <a:r>
              <a:rPr altLang="zh-CN" sz="1836" dirty="0"/>
              <a:t>12</a:t>
            </a:r>
            <a:r>
              <a:rPr lang="zh-CN" altLang="en-US" sz="1836" dirty="0"/>
              <a:t>月</a:t>
            </a:r>
            <a:r>
              <a:rPr altLang="zh-CN" sz="1836" dirty="0"/>
              <a:t>10</a:t>
            </a:r>
            <a:r>
              <a:rPr lang="zh-CN" altLang="en-US" sz="1836" dirty="0"/>
              <a:t>日，流体方法任务讨论会（辽宁局）；</a:t>
            </a:r>
            <a:br>
              <a:rPr altLang="zh-CN" sz="1836" dirty="0"/>
            </a:br>
            <a:r>
              <a:rPr altLang="zh-CN" sz="1836" dirty="0"/>
              <a:t>22</a:t>
            </a:r>
            <a:r>
              <a:rPr lang="zh-CN" altLang="en-US" sz="1836" dirty="0"/>
              <a:t>、</a:t>
            </a:r>
            <a:r>
              <a:rPr altLang="zh-CN" sz="1836" dirty="0"/>
              <a:t>12</a:t>
            </a:r>
            <a:r>
              <a:rPr lang="zh-CN" altLang="en-US" sz="1836" dirty="0"/>
              <a:t>月</a:t>
            </a:r>
            <a:r>
              <a:rPr altLang="zh-CN" sz="1836" dirty="0"/>
              <a:t>11</a:t>
            </a:r>
            <a:r>
              <a:rPr lang="zh-CN" altLang="en-US" sz="1836" dirty="0"/>
              <a:t>日，京津冀一体化汇报（监测司）。</a:t>
            </a:r>
          </a:p>
        </p:txBody>
      </p:sp>
      <p:sp>
        <p:nvSpPr>
          <p:cNvPr id="3" name="矩形 2">
            <a:extLst>
              <a:ext uri="{FF2B5EF4-FFF2-40B4-BE49-F238E27FC236}">
                <a16:creationId xmlns:a16="http://schemas.microsoft.com/office/drawing/2014/main" id="{52FBE388-FC85-437A-85B3-6BCA24844651}"/>
              </a:ext>
            </a:extLst>
          </p:cNvPr>
          <p:cNvSpPr/>
          <p:nvPr/>
        </p:nvSpPr>
        <p:spPr>
          <a:xfrm>
            <a:off x="3157513" y="88746"/>
            <a:ext cx="6121448" cy="470856"/>
          </a:xfrm>
          <a:prstGeom prst="rect">
            <a:avLst/>
          </a:prstGeom>
        </p:spPr>
        <p:txBody>
          <a:bodyPr wrap="none">
            <a:spAutoFit/>
          </a:bodyPr>
          <a:lstStyle/>
          <a:p>
            <a:pPr algn="just">
              <a:defRPr/>
            </a:pPr>
            <a:r>
              <a:rPr lang="en-US" altLang="zh-CN" sz="2400" dirty="0">
                <a:latin typeface="+mj-lt"/>
                <a:ea typeface="+mj-ea"/>
                <a:cs typeface="+mj-cs"/>
              </a:rPr>
              <a:t>2018</a:t>
            </a:r>
            <a:r>
              <a:rPr lang="zh-CN" altLang="zh-CN" sz="2400" dirty="0">
                <a:latin typeface="+mj-lt"/>
                <a:ea typeface="+mj-ea"/>
                <a:cs typeface="+mj-cs"/>
              </a:rPr>
              <a:t>年地震</a:t>
            </a:r>
            <a:r>
              <a:rPr lang="zh-CN" altLang="en-US" sz="2400" dirty="0">
                <a:latin typeface="+mj-lt"/>
                <a:ea typeface="+mj-ea"/>
                <a:cs typeface="+mj-cs"/>
              </a:rPr>
              <a:t>分析</a:t>
            </a:r>
            <a:r>
              <a:rPr lang="zh-CN" altLang="zh-CN" sz="2400" dirty="0">
                <a:latin typeface="+mj-lt"/>
                <a:ea typeface="+mj-ea"/>
                <a:cs typeface="+mj-cs"/>
              </a:rPr>
              <a:t>会商技术系统</a:t>
            </a:r>
            <a:r>
              <a:rPr lang="zh-CN" altLang="en-US" sz="2400" dirty="0">
                <a:latin typeface="+mj-lt"/>
                <a:ea typeface="+mj-ea"/>
                <a:cs typeface="+mj-cs"/>
              </a:rPr>
              <a:t>项目工作记录</a:t>
            </a:r>
            <a:endParaRPr lang="zh-CN" altLang="zh-CN" sz="2400" dirty="0">
              <a:latin typeface="+mj-lt"/>
              <a:ea typeface="+mj-ea"/>
              <a:cs typeface="+mj-cs"/>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KSO_Shape">
            <a:extLst>
              <a:ext uri="{FF2B5EF4-FFF2-40B4-BE49-F238E27FC236}">
                <a16:creationId xmlns:a16="http://schemas.microsoft.com/office/drawing/2014/main" id="{6A7C8A7E-2D20-49E1-8DE8-8EDF97D5CE36}"/>
              </a:ext>
            </a:extLst>
          </p:cNvPr>
          <p:cNvGrpSpPr>
            <a:grpSpLocks/>
          </p:cNvGrpSpPr>
          <p:nvPr/>
        </p:nvGrpSpPr>
        <p:grpSpPr bwMode="auto">
          <a:xfrm>
            <a:off x="1364249" y="715962"/>
            <a:ext cx="7143750" cy="5905500"/>
            <a:chOff x="1331640" y="1268760"/>
            <a:chExt cx="5832647" cy="4819363"/>
          </a:xfrm>
          <a:solidFill>
            <a:schemeClr val="accent5">
              <a:lumMod val="40000"/>
              <a:lumOff val="60000"/>
            </a:schemeClr>
          </a:solidFill>
        </p:grpSpPr>
        <p:sp>
          <p:nvSpPr>
            <p:cNvPr id="4" name="内蒙古">
              <a:extLst>
                <a:ext uri="{FF2B5EF4-FFF2-40B4-BE49-F238E27FC236}">
                  <a16:creationId xmlns:a16="http://schemas.microsoft.com/office/drawing/2014/main" id="{CDAE047A-C577-40E9-881C-37ADBBA16F6C}"/>
                </a:ext>
              </a:extLst>
            </p:cNvPr>
            <p:cNvSpPr>
              <a:spLocks/>
            </p:cNvSpPr>
            <p:nvPr/>
          </p:nvSpPr>
          <p:spPr bwMode="auto">
            <a:xfrm>
              <a:off x="3781351" y="1323173"/>
              <a:ext cx="2555478" cy="2179596"/>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5" name="甘肃">
              <a:extLst>
                <a:ext uri="{FF2B5EF4-FFF2-40B4-BE49-F238E27FC236}">
                  <a16:creationId xmlns:a16="http://schemas.microsoft.com/office/drawing/2014/main" id="{78839A4D-D497-49DE-A847-4AAAD0099667}"/>
                </a:ext>
              </a:extLst>
            </p:cNvPr>
            <p:cNvSpPr>
              <a:spLocks/>
            </p:cNvSpPr>
            <p:nvPr/>
          </p:nvSpPr>
          <p:spPr bwMode="auto">
            <a:xfrm>
              <a:off x="3289854" y="2796965"/>
              <a:ext cx="1633141" cy="1382068"/>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6" name="宁夏">
              <a:extLst>
                <a:ext uri="{FF2B5EF4-FFF2-40B4-BE49-F238E27FC236}">
                  <a16:creationId xmlns:a16="http://schemas.microsoft.com/office/drawing/2014/main" id="{6085E6B4-8BC5-42E1-AF84-026A8FEBC102}"/>
                </a:ext>
              </a:extLst>
            </p:cNvPr>
            <p:cNvSpPr>
              <a:spLocks/>
            </p:cNvSpPr>
            <p:nvPr/>
          </p:nvSpPr>
          <p:spPr bwMode="auto">
            <a:xfrm>
              <a:off x="4450161" y="3277346"/>
              <a:ext cx="329739" cy="544122"/>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7" name="新疆">
              <a:extLst>
                <a:ext uri="{FF2B5EF4-FFF2-40B4-BE49-F238E27FC236}">
                  <a16:creationId xmlns:a16="http://schemas.microsoft.com/office/drawing/2014/main" id="{CAC082D6-62BA-4064-A7BA-1FDAE0E155D7}"/>
                </a:ext>
              </a:extLst>
            </p:cNvPr>
            <p:cNvSpPr>
              <a:spLocks/>
            </p:cNvSpPr>
            <p:nvPr/>
          </p:nvSpPr>
          <p:spPr bwMode="auto">
            <a:xfrm>
              <a:off x="1331640" y="1845529"/>
              <a:ext cx="2334614" cy="1764508"/>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8" name="青海">
              <a:extLst>
                <a:ext uri="{FF2B5EF4-FFF2-40B4-BE49-F238E27FC236}">
                  <a16:creationId xmlns:a16="http://schemas.microsoft.com/office/drawing/2014/main" id="{47F5605A-7DE4-4644-9295-931BC950DEE0}"/>
                </a:ext>
              </a:extLst>
            </p:cNvPr>
            <p:cNvSpPr>
              <a:spLocks/>
            </p:cNvSpPr>
            <p:nvPr/>
          </p:nvSpPr>
          <p:spPr bwMode="auto">
            <a:xfrm>
              <a:off x="2846573" y="3230707"/>
              <a:ext cx="1452718" cy="1041604"/>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rgbClr val="92D050"/>
            </a:solidFill>
            <a:ln w="9525">
              <a:solidFill>
                <a:schemeClr val="bg2"/>
              </a:solidFill>
              <a:round/>
              <a:headEnd/>
              <a:tailEnd/>
            </a:ln>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9" name="四川">
              <a:extLst>
                <a:ext uri="{FF2B5EF4-FFF2-40B4-BE49-F238E27FC236}">
                  <a16:creationId xmlns:a16="http://schemas.microsoft.com/office/drawing/2014/main" id="{F21B8C50-78BE-45A9-9B1B-619EF279F598}"/>
                </a:ext>
              </a:extLst>
            </p:cNvPr>
            <p:cNvSpPr>
              <a:spLocks/>
            </p:cNvSpPr>
            <p:nvPr/>
          </p:nvSpPr>
          <p:spPr bwMode="auto">
            <a:xfrm>
              <a:off x="3680253" y="3961385"/>
              <a:ext cx="1256741" cy="1102235"/>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0" name="西藏">
              <a:extLst>
                <a:ext uri="{FF2B5EF4-FFF2-40B4-BE49-F238E27FC236}">
                  <a16:creationId xmlns:a16="http://schemas.microsoft.com/office/drawing/2014/main" id="{28148749-6C34-4769-AF1F-B60D064193B7}"/>
                </a:ext>
              </a:extLst>
            </p:cNvPr>
            <p:cNvSpPr>
              <a:spLocks/>
            </p:cNvSpPr>
            <p:nvPr/>
          </p:nvSpPr>
          <p:spPr bwMode="auto">
            <a:xfrm>
              <a:off x="1592943" y="3513650"/>
              <a:ext cx="2249069" cy="1368077"/>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1" name="云南">
              <a:extLst>
                <a:ext uri="{FF2B5EF4-FFF2-40B4-BE49-F238E27FC236}">
                  <a16:creationId xmlns:a16="http://schemas.microsoft.com/office/drawing/2014/main" id="{4A2C9A30-F068-47B4-87C0-C855C85E8199}"/>
                </a:ext>
              </a:extLst>
            </p:cNvPr>
            <p:cNvSpPr>
              <a:spLocks/>
            </p:cNvSpPr>
            <p:nvPr/>
          </p:nvSpPr>
          <p:spPr bwMode="auto">
            <a:xfrm>
              <a:off x="3641368" y="4651642"/>
              <a:ext cx="1017214" cy="1060260"/>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2" name="贵州">
              <a:extLst>
                <a:ext uri="{FF2B5EF4-FFF2-40B4-BE49-F238E27FC236}">
                  <a16:creationId xmlns:a16="http://schemas.microsoft.com/office/drawing/2014/main" id="{4345ED9C-B35B-44D9-91A1-0CF14436601F}"/>
                </a:ext>
              </a:extLst>
            </p:cNvPr>
            <p:cNvSpPr>
              <a:spLocks/>
            </p:cNvSpPr>
            <p:nvPr/>
          </p:nvSpPr>
          <p:spPr bwMode="auto">
            <a:xfrm>
              <a:off x="4370838" y="4637651"/>
              <a:ext cx="687475" cy="595424"/>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3" name="广西">
              <a:extLst>
                <a:ext uri="{FF2B5EF4-FFF2-40B4-BE49-F238E27FC236}">
                  <a16:creationId xmlns:a16="http://schemas.microsoft.com/office/drawing/2014/main" id="{7E601CC4-4532-4D98-ACEA-309673B221F7}"/>
                </a:ext>
              </a:extLst>
            </p:cNvPr>
            <p:cNvSpPr>
              <a:spLocks/>
            </p:cNvSpPr>
            <p:nvPr/>
          </p:nvSpPr>
          <p:spPr bwMode="auto">
            <a:xfrm>
              <a:off x="4482825" y="5002989"/>
              <a:ext cx="899005" cy="684039"/>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4" name="重庆">
              <a:extLst>
                <a:ext uri="{FF2B5EF4-FFF2-40B4-BE49-F238E27FC236}">
                  <a16:creationId xmlns:a16="http://schemas.microsoft.com/office/drawing/2014/main" id="{F89ED5DD-9ED2-4D7D-8A31-F8F0B35BCDFA}"/>
                </a:ext>
              </a:extLst>
            </p:cNvPr>
            <p:cNvSpPr>
              <a:spLocks/>
            </p:cNvSpPr>
            <p:nvPr/>
          </p:nvSpPr>
          <p:spPr bwMode="auto">
            <a:xfrm>
              <a:off x="4607255" y="4250547"/>
              <a:ext cx="508606" cy="516138"/>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5" name="陕西">
              <a:extLst>
                <a:ext uri="{FF2B5EF4-FFF2-40B4-BE49-F238E27FC236}">
                  <a16:creationId xmlns:a16="http://schemas.microsoft.com/office/drawing/2014/main" id="{504E6CBB-2E88-4520-8F5E-B22AB470E960}"/>
                </a:ext>
              </a:extLst>
            </p:cNvPr>
            <p:cNvSpPr>
              <a:spLocks/>
            </p:cNvSpPr>
            <p:nvPr/>
          </p:nvSpPr>
          <p:spPr bwMode="auto">
            <a:xfrm>
              <a:off x="4607255" y="3249363"/>
              <a:ext cx="580153" cy="1033832"/>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6" name="山西">
              <a:extLst>
                <a:ext uri="{FF2B5EF4-FFF2-40B4-BE49-F238E27FC236}">
                  <a16:creationId xmlns:a16="http://schemas.microsoft.com/office/drawing/2014/main" id="{1D2012EC-5ED6-47E1-A81F-9D1EE863E005}"/>
                </a:ext>
              </a:extLst>
            </p:cNvPr>
            <p:cNvSpPr>
              <a:spLocks/>
            </p:cNvSpPr>
            <p:nvPr/>
          </p:nvSpPr>
          <p:spPr bwMode="auto">
            <a:xfrm>
              <a:off x="5109639" y="3055034"/>
              <a:ext cx="385732" cy="848830"/>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chemeClr val="accent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7" name="湖南">
              <a:extLst>
                <a:ext uri="{FF2B5EF4-FFF2-40B4-BE49-F238E27FC236}">
                  <a16:creationId xmlns:a16="http://schemas.microsoft.com/office/drawing/2014/main" id="{1F3F9EEA-B95D-4422-8D7E-22518C30A522}"/>
                </a:ext>
              </a:extLst>
            </p:cNvPr>
            <p:cNvSpPr>
              <a:spLocks/>
            </p:cNvSpPr>
            <p:nvPr/>
          </p:nvSpPr>
          <p:spPr bwMode="auto">
            <a:xfrm>
              <a:off x="5008541" y="4502397"/>
              <a:ext cx="615928" cy="715131"/>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8" name="湖北">
              <a:extLst>
                <a:ext uri="{FF2B5EF4-FFF2-40B4-BE49-F238E27FC236}">
                  <a16:creationId xmlns:a16="http://schemas.microsoft.com/office/drawing/2014/main" id="{6223529B-BF31-4D0B-B803-4F2B02E9A52D}"/>
                </a:ext>
              </a:extLst>
            </p:cNvPr>
            <p:cNvSpPr>
              <a:spLocks/>
            </p:cNvSpPr>
            <p:nvPr/>
          </p:nvSpPr>
          <p:spPr bwMode="auto">
            <a:xfrm>
              <a:off x="4936994" y="4090420"/>
              <a:ext cx="874119" cy="547231"/>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9" name="广东">
              <a:extLst>
                <a:ext uri="{FF2B5EF4-FFF2-40B4-BE49-F238E27FC236}">
                  <a16:creationId xmlns:a16="http://schemas.microsoft.com/office/drawing/2014/main" id="{3D6F65FC-544B-4783-9CDC-0194CAFAE2E8}"/>
                </a:ext>
              </a:extLst>
            </p:cNvPr>
            <p:cNvSpPr>
              <a:spLocks/>
            </p:cNvSpPr>
            <p:nvPr/>
          </p:nvSpPr>
          <p:spPr bwMode="auto">
            <a:xfrm>
              <a:off x="5129860" y="5096267"/>
              <a:ext cx="909892" cy="719796"/>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0" name="江西">
              <a:extLst>
                <a:ext uri="{FF2B5EF4-FFF2-40B4-BE49-F238E27FC236}">
                  <a16:creationId xmlns:a16="http://schemas.microsoft.com/office/drawing/2014/main" id="{0A8E6487-EF1C-4287-80E7-71AC5BD86B16}"/>
                </a:ext>
              </a:extLst>
            </p:cNvPr>
            <p:cNvSpPr>
              <a:spLocks/>
            </p:cNvSpPr>
            <p:nvPr/>
          </p:nvSpPr>
          <p:spPr bwMode="auto">
            <a:xfrm>
              <a:off x="5560697" y="4472860"/>
              <a:ext cx="544380" cy="741560"/>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1" name="福建">
              <a:extLst>
                <a:ext uri="{FF2B5EF4-FFF2-40B4-BE49-F238E27FC236}">
                  <a16:creationId xmlns:a16="http://schemas.microsoft.com/office/drawing/2014/main" id="{918B8519-02D0-4307-A8E0-B78D1E52697D}"/>
                </a:ext>
              </a:extLst>
            </p:cNvPr>
            <p:cNvSpPr>
              <a:spLocks/>
            </p:cNvSpPr>
            <p:nvPr/>
          </p:nvSpPr>
          <p:spPr bwMode="auto">
            <a:xfrm>
              <a:off x="5843775" y="4670297"/>
              <a:ext cx="503941" cy="615635"/>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2" name="浙江">
              <a:extLst>
                <a:ext uri="{FF2B5EF4-FFF2-40B4-BE49-F238E27FC236}">
                  <a16:creationId xmlns:a16="http://schemas.microsoft.com/office/drawing/2014/main" id="{E571A23D-D98B-4A56-9FA3-22C627DD42EB}"/>
                </a:ext>
              </a:extLst>
            </p:cNvPr>
            <p:cNvSpPr>
              <a:spLocks/>
            </p:cNvSpPr>
            <p:nvPr/>
          </p:nvSpPr>
          <p:spPr bwMode="auto">
            <a:xfrm>
              <a:off x="6069305" y="4280085"/>
              <a:ext cx="432394" cy="500592"/>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3" name="安徽">
              <a:extLst>
                <a:ext uri="{FF2B5EF4-FFF2-40B4-BE49-F238E27FC236}">
                  <a16:creationId xmlns:a16="http://schemas.microsoft.com/office/drawing/2014/main" id="{C03F26E1-ED74-47B1-A76E-55AF64DAF84F}"/>
                </a:ext>
              </a:extLst>
            </p:cNvPr>
            <p:cNvSpPr>
              <a:spLocks/>
            </p:cNvSpPr>
            <p:nvPr/>
          </p:nvSpPr>
          <p:spPr bwMode="auto">
            <a:xfrm>
              <a:off x="5646243" y="3846342"/>
              <a:ext cx="547491" cy="670047"/>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chemeClr val="accent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4" name="天津">
              <a:extLst>
                <a:ext uri="{FF2B5EF4-FFF2-40B4-BE49-F238E27FC236}">
                  <a16:creationId xmlns:a16="http://schemas.microsoft.com/office/drawing/2014/main" id="{3DD45129-835F-4D28-A9E6-B91731E550A8}"/>
                </a:ext>
              </a:extLst>
            </p:cNvPr>
            <p:cNvSpPr>
              <a:spLocks/>
            </p:cNvSpPr>
            <p:nvPr/>
          </p:nvSpPr>
          <p:spPr bwMode="auto">
            <a:xfrm>
              <a:off x="5753564" y="3073690"/>
              <a:ext cx="143094" cy="206766"/>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solidFill>
              <a:schemeClr val="accent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5" name="北京">
              <a:extLst>
                <a:ext uri="{FF2B5EF4-FFF2-40B4-BE49-F238E27FC236}">
                  <a16:creationId xmlns:a16="http://schemas.microsoft.com/office/drawing/2014/main" id="{227F4EE5-B74C-44C7-A3D2-D7EA1F8744DE}"/>
                </a:ext>
              </a:extLst>
            </p:cNvPr>
            <p:cNvSpPr>
              <a:spLocks/>
            </p:cNvSpPr>
            <p:nvPr/>
          </p:nvSpPr>
          <p:spPr bwMode="auto">
            <a:xfrm>
              <a:off x="5610469" y="2980412"/>
              <a:ext cx="189755" cy="203656"/>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chemeClr val="accent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6" name="辽宁">
              <a:extLst>
                <a:ext uri="{FF2B5EF4-FFF2-40B4-BE49-F238E27FC236}">
                  <a16:creationId xmlns:a16="http://schemas.microsoft.com/office/drawing/2014/main" id="{B2FFD3F5-3CC7-44A9-9394-CF501B053F20}"/>
                </a:ext>
              </a:extLst>
            </p:cNvPr>
            <p:cNvSpPr>
              <a:spLocks/>
            </p:cNvSpPr>
            <p:nvPr/>
          </p:nvSpPr>
          <p:spPr bwMode="auto">
            <a:xfrm>
              <a:off x="5932432" y="2576207"/>
              <a:ext cx="673476" cy="640509"/>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chemeClr val="accent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7" name="吉林">
              <a:extLst>
                <a:ext uri="{FF2B5EF4-FFF2-40B4-BE49-F238E27FC236}">
                  <a16:creationId xmlns:a16="http://schemas.microsoft.com/office/drawing/2014/main" id="{8A55490F-352C-4EF8-A11A-4C412D0067EF}"/>
                </a:ext>
              </a:extLst>
            </p:cNvPr>
            <p:cNvSpPr>
              <a:spLocks/>
            </p:cNvSpPr>
            <p:nvPr/>
          </p:nvSpPr>
          <p:spPr bwMode="auto">
            <a:xfrm>
              <a:off x="6083303" y="2189103"/>
              <a:ext cx="959665" cy="651392"/>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8" name="黑龙江">
              <a:extLst>
                <a:ext uri="{FF2B5EF4-FFF2-40B4-BE49-F238E27FC236}">
                  <a16:creationId xmlns:a16="http://schemas.microsoft.com/office/drawing/2014/main" id="{7538B330-5A90-4CD8-B72E-D0E7A900391F}"/>
                </a:ext>
              </a:extLst>
            </p:cNvPr>
            <p:cNvSpPr>
              <a:spLocks/>
            </p:cNvSpPr>
            <p:nvPr/>
          </p:nvSpPr>
          <p:spPr bwMode="auto">
            <a:xfrm>
              <a:off x="5879549" y="1268760"/>
              <a:ext cx="1284738" cy="1167530"/>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9" name="山东">
              <a:extLst>
                <a:ext uri="{FF2B5EF4-FFF2-40B4-BE49-F238E27FC236}">
                  <a16:creationId xmlns:a16="http://schemas.microsoft.com/office/drawing/2014/main" id="{F153E1EE-446C-47C0-BFC0-9050F6FF7AB9}"/>
                </a:ext>
              </a:extLst>
            </p:cNvPr>
            <p:cNvSpPr>
              <a:spLocks/>
            </p:cNvSpPr>
            <p:nvPr/>
          </p:nvSpPr>
          <p:spPr bwMode="auto">
            <a:xfrm>
              <a:off x="5624468" y="3362851"/>
              <a:ext cx="777686" cy="48815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0" name="上海">
              <a:extLst>
                <a:ext uri="{FF2B5EF4-FFF2-40B4-BE49-F238E27FC236}">
                  <a16:creationId xmlns:a16="http://schemas.microsoft.com/office/drawing/2014/main" id="{8AA1AF26-E73A-466D-8D17-EA3562A5C1D3}"/>
                </a:ext>
              </a:extLst>
            </p:cNvPr>
            <p:cNvSpPr>
              <a:spLocks/>
            </p:cNvSpPr>
            <p:nvPr/>
          </p:nvSpPr>
          <p:spPr bwMode="auto">
            <a:xfrm>
              <a:off x="6350827" y="4172815"/>
              <a:ext cx="122875" cy="107270"/>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1" name="江苏">
              <a:extLst>
                <a:ext uri="{FF2B5EF4-FFF2-40B4-BE49-F238E27FC236}">
                  <a16:creationId xmlns:a16="http://schemas.microsoft.com/office/drawing/2014/main" id="{C383AA38-CA22-418E-B2F2-8BFB25C6EEDC}"/>
                </a:ext>
              </a:extLst>
            </p:cNvPr>
            <p:cNvSpPr>
              <a:spLocks/>
            </p:cNvSpPr>
            <p:nvPr/>
          </p:nvSpPr>
          <p:spPr bwMode="auto">
            <a:xfrm>
              <a:off x="5781560" y="3760838"/>
              <a:ext cx="678142" cy="522357"/>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2" name="河北">
              <a:extLst>
                <a:ext uri="{FF2B5EF4-FFF2-40B4-BE49-F238E27FC236}">
                  <a16:creationId xmlns:a16="http://schemas.microsoft.com/office/drawing/2014/main" id="{91DB7FCA-D918-45E7-8A48-C08C850282DE}"/>
                </a:ext>
              </a:extLst>
            </p:cNvPr>
            <p:cNvSpPr>
              <a:spLocks/>
            </p:cNvSpPr>
            <p:nvPr/>
          </p:nvSpPr>
          <p:spPr bwMode="auto">
            <a:xfrm>
              <a:off x="5428491" y="2761208"/>
              <a:ext cx="629925" cy="898578"/>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3" name="河南">
              <a:extLst>
                <a:ext uri="{FF2B5EF4-FFF2-40B4-BE49-F238E27FC236}">
                  <a16:creationId xmlns:a16="http://schemas.microsoft.com/office/drawing/2014/main" id="{32D2602D-BB2F-4AF5-924A-51216435E7AB}"/>
                </a:ext>
              </a:extLst>
            </p:cNvPr>
            <p:cNvSpPr>
              <a:spLocks/>
            </p:cNvSpPr>
            <p:nvPr/>
          </p:nvSpPr>
          <p:spPr bwMode="auto">
            <a:xfrm>
              <a:off x="5140747" y="3624030"/>
              <a:ext cx="662589" cy="65605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宋体" panose="02010600030101010101" pitchFamily="2" charset="-122"/>
              </a:endParaRPr>
            </a:p>
          </p:txBody>
        </p:sp>
        <p:sp>
          <p:nvSpPr>
            <p:cNvPr id="34" name="台湾">
              <a:extLst>
                <a:ext uri="{FF2B5EF4-FFF2-40B4-BE49-F238E27FC236}">
                  <a16:creationId xmlns:a16="http://schemas.microsoft.com/office/drawing/2014/main" id="{1F878FFF-572D-4D49-9367-05238279257C}"/>
                </a:ext>
              </a:extLst>
            </p:cNvPr>
            <p:cNvSpPr>
              <a:spLocks/>
            </p:cNvSpPr>
            <p:nvPr/>
          </p:nvSpPr>
          <p:spPr bwMode="auto">
            <a:xfrm>
              <a:off x="6386601" y="5024754"/>
              <a:ext cx="189755" cy="458617"/>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5" name="海南">
              <a:extLst>
                <a:ext uri="{FF2B5EF4-FFF2-40B4-BE49-F238E27FC236}">
                  <a16:creationId xmlns:a16="http://schemas.microsoft.com/office/drawing/2014/main" id="{47442F1B-399C-489E-AA10-9B45EA0F9A9A}"/>
                </a:ext>
              </a:extLst>
            </p:cNvPr>
            <p:cNvSpPr>
              <a:spLocks/>
            </p:cNvSpPr>
            <p:nvPr/>
          </p:nvSpPr>
          <p:spPr bwMode="auto">
            <a:xfrm>
              <a:off x="4991431" y="5837828"/>
              <a:ext cx="286189" cy="250295"/>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cxnSp>
        <p:nvCxnSpPr>
          <p:cNvPr id="47" name="肘形连接符 48">
            <a:extLst>
              <a:ext uri="{FF2B5EF4-FFF2-40B4-BE49-F238E27FC236}">
                <a16:creationId xmlns:a16="http://schemas.microsoft.com/office/drawing/2014/main" id="{CD4875E7-ABD5-4BEF-A7E9-CAB4B3E0E64D}"/>
              </a:ext>
            </a:extLst>
          </p:cNvPr>
          <p:cNvCxnSpPr/>
          <p:nvPr/>
        </p:nvCxnSpPr>
        <p:spPr>
          <a:xfrm flipV="1">
            <a:off x="6721107" y="2625416"/>
            <a:ext cx="1555873" cy="265414"/>
          </a:xfrm>
          <a:prstGeom prst="bentConnector3">
            <a:avLst>
              <a:gd name="adj1" fmla="val 74669"/>
            </a:avLst>
          </a:prstGeom>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9135D49-3EF4-4391-AE18-9AC2A827661F}"/>
              </a:ext>
            </a:extLst>
          </p:cNvPr>
          <p:cNvSpPr/>
          <p:nvPr/>
        </p:nvSpPr>
        <p:spPr>
          <a:xfrm>
            <a:off x="8276980" y="2476598"/>
            <a:ext cx="723275" cy="307777"/>
          </a:xfrm>
          <a:prstGeom prst="rect">
            <a:avLst/>
          </a:prstGeom>
        </p:spPr>
        <p:txBody>
          <a:bodyPr wrap="none">
            <a:spAutoFit/>
          </a:bodyPr>
          <a:lstStyle/>
          <a:p>
            <a:r>
              <a:rPr lang="zh-CN" altLang="zh-CN" sz="1400" b="1" dirty="0">
                <a:latin typeface="微软雅黑" pitchFamily="34" charset="-122"/>
                <a:ea typeface="微软雅黑" pitchFamily="34" charset="-122"/>
              </a:rPr>
              <a:t>地球所</a:t>
            </a:r>
            <a:endParaRPr lang="zh-CN" altLang="en-US" sz="1400" b="1" dirty="0">
              <a:latin typeface="微软雅黑" pitchFamily="34" charset="-122"/>
              <a:ea typeface="微软雅黑" pitchFamily="34" charset="-122"/>
            </a:endParaRPr>
          </a:p>
        </p:txBody>
      </p:sp>
      <p:sp>
        <p:nvSpPr>
          <p:cNvPr id="50" name="矩形 49">
            <a:extLst>
              <a:ext uri="{FF2B5EF4-FFF2-40B4-BE49-F238E27FC236}">
                <a16:creationId xmlns:a16="http://schemas.microsoft.com/office/drawing/2014/main" id="{21BD9590-F3D4-446C-A0A1-CEF710083CEA}"/>
              </a:ext>
            </a:extLst>
          </p:cNvPr>
          <p:cNvSpPr/>
          <p:nvPr/>
        </p:nvSpPr>
        <p:spPr>
          <a:xfrm>
            <a:off x="8268378" y="2864004"/>
            <a:ext cx="723275" cy="307777"/>
          </a:xfrm>
          <a:prstGeom prst="rect">
            <a:avLst/>
          </a:prstGeom>
        </p:spPr>
        <p:txBody>
          <a:bodyPr wrap="none">
            <a:spAutoFit/>
          </a:bodyPr>
          <a:lstStyle/>
          <a:p>
            <a:r>
              <a:rPr lang="zh-CN" altLang="en-US" sz="1400" b="1" dirty="0">
                <a:latin typeface="微软雅黑" pitchFamily="34" charset="-122"/>
                <a:ea typeface="微软雅黑" pitchFamily="34" charset="-122"/>
              </a:rPr>
              <a:t>预测所</a:t>
            </a:r>
          </a:p>
        </p:txBody>
      </p:sp>
      <p:cxnSp>
        <p:nvCxnSpPr>
          <p:cNvPr id="51" name="肘形连接符 52">
            <a:extLst>
              <a:ext uri="{FF2B5EF4-FFF2-40B4-BE49-F238E27FC236}">
                <a16:creationId xmlns:a16="http://schemas.microsoft.com/office/drawing/2014/main" id="{16F183D2-5D41-4065-AEEC-B5072AA21E46}"/>
              </a:ext>
            </a:extLst>
          </p:cNvPr>
          <p:cNvCxnSpPr/>
          <p:nvPr/>
        </p:nvCxnSpPr>
        <p:spPr>
          <a:xfrm>
            <a:off x="6742542" y="2930672"/>
            <a:ext cx="1525836" cy="92763"/>
          </a:xfrm>
          <a:prstGeom prst="bentConnector3">
            <a:avLst>
              <a:gd name="adj1" fmla="val 75895"/>
            </a:avLst>
          </a:prstGeom>
        </p:spPr>
        <p:style>
          <a:lnRef idx="1">
            <a:schemeClr val="accent1"/>
          </a:lnRef>
          <a:fillRef idx="0">
            <a:schemeClr val="accent1"/>
          </a:fillRef>
          <a:effectRef idx="0">
            <a:schemeClr val="accent1"/>
          </a:effectRef>
          <a:fontRef idx="minor">
            <a:schemeClr val="tx1"/>
          </a:fontRef>
        </p:style>
      </p:cxnSp>
      <p:cxnSp>
        <p:nvCxnSpPr>
          <p:cNvPr id="54" name="肘形连接符 55">
            <a:extLst>
              <a:ext uri="{FF2B5EF4-FFF2-40B4-BE49-F238E27FC236}">
                <a16:creationId xmlns:a16="http://schemas.microsoft.com/office/drawing/2014/main" id="{F36E8586-2500-42AD-8C79-6B68C4490AC7}"/>
              </a:ext>
            </a:extLst>
          </p:cNvPr>
          <p:cNvCxnSpPr>
            <a:cxnSpLocks/>
          </p:cNvCxnSpPr>
          <p:nvPr/>
        </p:nvCxnSpPr>
        <p:spPr>
          <a:xfrm flipV="1">
            <a:off x="5730044" y="3782975"/>
            <a:ext cx="2266880" cy="348934"/>
          </a:xfrm>
          <a:prstGeom prst="bentConnector3">
            <a:avLst>
              <a:gd name="adj1" fmla="val 77893"/>
            </a:avLst>
          </a:prstGeom>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75FBB909-4E35-48E1-9598-4939ECEB6E74}"/>
              </a:ext>
            </a:extLst>
          </p:cNvPr>
          <p:cNvSpPr/>
          <p:nvPr/>
        </p:nvSpPr>
        <p:spPr>
          <a:xfrm>
            <a:off x="8178609" y="3563004"/>
            <a:ext cx="902811" cy="307777"/>
          </a:xfrm>
          <a:prstGeom prst="rect">
            <a:avLst/>
          </a:prstGeom>
        </p:spPr>
        <p:txBody>
          <a:bodyPr wrap="none">
            <a:spAutoFit/>
          </a:bodyPr>
          <a:lstStyle/>
          <a:p>
            <a:r>
              <a:rPr lang="zh-CN" altLang="en-US" sz="1400" b="1" dirty="0">
                <a:latin typeface="微软雅黑" pitchFamily="34" charset="-122"/>
                <a:ea typeface="微软雅黑" pitchFamily="34" charset="-122"/>
              </a:rPr>
              <a:t>二测中心</a:t>
            </a:r>
          </a:p>
        </p:txBody>
      </p:sp>
      <p:cxnSp>
        <p:nvCxnSpPr>
          <p:cNvPr id="58" name="肘形连接符 59">
            <a:extLst>
              <a:ext uri="{FF2B5EF4-FFF2-40B4-BE49-F238E27FC236}">
                <a16:creationId xmlns:a16="http://schemas.microsoft.com/office/drawing/2014/main" id="{AFBFB0B8-CFAA-4F04-8F1E-568DD3407E05}"/>
              </a:ext>
            </a:extLst>
          </p:cNvPr>
          <p:cNvCxnSpPr>
            <a:cxnSpLocks/>
          </p:cNvCxnSpPr>
          <p:nvPr/>
        </p:nvCxnSpPr>
        <p:spPr>
          <a:xfrm>
            <a:off x="6873507" y="3090545"/>
            <a:ext cx="1240157" cy="3074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E536E874-16D6-4DFF-BC41-B4808B47CD94}"/>
              </a:ext>
            </a:extLst>
          </p:cNvPr>
          <p:cNvSpPr/>
          <p:nvPr/>
        </p:nvSpPr>
        <p:spPr>
          <a:xfrm>
            <a:off x="8178609" y="3225206"/>
            <a:ext cx="902811" cy="307777"/>
          </a:xfrm>
          <a:prstGeom prst="rect">
            <a:avLst/>
          </a:prstGeom>
        </p:spPr>
        <p:txBody>
          <a:bodyPr wrap="none">
            <a:spAutoFit/>
          </a:bodyPr>
          <a:lstStyle/>
          <a:p>
            <a:r>
              <a:rPr lang="zh-CN" altLang="en-US" sz="1400" b="1" dirty="0">
                <a:latin typeface="微软雅黑" pitchFamily="34" charset="-122"/>
                <a:ea typeface="微软雅黑" pitchFamily="34" charset="-122"/>
              </a:rPr>
              <a:t>一测中心</a:t>
            </a:r>
          </a:p>
        </p:txBody>
      </p:sp>
      <p:cxnSp>
        <p:nvCxnSpPr>
          <p:cNvPr id="60" name="肘形连接符 61">
            <a:extLst>
              <a:ext uri="{FF2B5EF4-FFF2-40B4-BE49-F238E27FC236}">
                <a16:creationId xmlns:a16="http://schemas.microsoft.com/office/drawing/2014/main" id="{DDC6A74F-21D7-4097-802B-914D59EA4FBF}"/>
              </a:ext>
            </a:extLst>
          </p:cNvPr>
          <p:cNvCxnSpPr/>
          <p:nvPr/>
        </p:nvCxnSpPr>
        <p:spPr>
          <a:xfrm flipV="1">
            <a:off x="6773917" y="2242820"/>
            <a:ext cx="1522023" cy="59316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18C90C46-A31F-41B8-99EA-BBA18B7AF1E5}"/>
              </a:ext>
            </a:extLst>
          </p:cNvPr>
          <p:cNvSpPr/>
          <p:nvPr/>
        </p:nvSpPr>
        <p:spPr>
          <a:xfrm>
            <a:off x="8287226" y="2100353"/>
            <a:ext cx="902811" cy="307777"/>
          </a:xfrm>
          <a:prstGeom prst="rect">
            <a:avLst/>
          </a:prstGeom>
        </p:spPr>
        <p:txBody>
          <a:bodyPr wrap="none">
            <a:spAutoFit/>
          </a:bodyPr>
          <a:lstStyle/>
          <a:p>
            <a:r>
              <a:rPr lang="zh-CN" altLang="en-US" sz="1400" b="1" dirty="0">
                <a:latin typeface="微软雅黑" pitchFamily="34" charset="-122"/>
                <a:ea typeface="微软雅黑" pitchFamily="34" charset="-122"/>
              </a:rPr>
              <a:t>台网中心</a:t>
            </a:r>
          </a:p>
        </p:txBody>
      </p:sp>
      <p:sp>
        <p:nvSpPr>
          <p:cNvPr id="62" name="矩形 61">
            <a:extLst>
              <a:ext uri="{FF2B5EF4-FFF2-40B4-BE49-F238E27FC236}">
                <a16:creationId xmlns:a16="http://schemas.microsoft.com/office/drawing/2014/main" id="{CF17032F-5352-4E44-BB5C-CCAEAE9066D4}"/>
              </a:ext>
            </a:extLst>
          </p:cNvPr>
          <p:cNvSpPr/>
          <p:nvPr/>
        </p:nvSpPr>
        <p:spPr>
          <a:xfrm>
            <a:off x="10607918" y="373062"/>
            <a:ext cx="877163" cy="1200329"/>
          </a:xfrm>
          <a:prstGeom prst="rect">
            <a:avLst/>
          </a:prstGeom>
        </p:spPr>
        <p:txBody>
          <a:bodyPr wrap="none">
            <a:spAutoFit/>
          </a:bodyPr>
          <a:lstStyle/>
          <a:p>
            <a:r>
              <a:rPr lang="en-US" altLang="zh-CN" b="1" dirty="0">
                <a:solidFill>
                  <a:srgbClr val="28F2FF"/>
                </a:solidFill>
                <a:latin typeface="微软雅黑" pitchFamily="34" charset="-122"/>
                <a:ea typeface="微软雅黑" pitchFamily="34" charset="-122"/>
              </a:rPr>
              <a:t>2016</a:t>
            </a:r>
          </a:p>
          <a:p>
            <a:r>
              <a:rPr lang="zh-CN" altLang="en-US" b="1" dirty="0">
                <a:solidFill>
                  <a:srgbClr val="28F2FF"/>
                </a:solidFill>
                <a:latin typeface="微软雅黑" pitchFamily="34" charset="-122"/>
                <a:ea typeface="微软雅黑" pitchFamily="34" charset="-122"/>
              </a:rPr>
              <a:t>辽宁局</a:t>
            </a:r>
            <a:endParaRPr lang="en-US" altLang="zh-CN" b="1" dirty="0">
              <a:solidFill>
                <a:srgbClr val="28F2FF"/>
              </a:solidFill>
              <a:latin typeface="微软雅黑" pitchFamily="34" charset="-122"/>
              <a:ea typeface="微软雅黑" pitchFamily="34" charset="-122"/>
            </a:endParaRPr>
          </a:p>
          <a:p>
            <a:r>
              <a:rPr lang="zh-CN" altLang="en-US" b="1" dirty="0">
                <a:solidFill>
                  <a:srgbClr val="28F2FF"/>
                </a:solidFill>
                <a:latin typeface="微软雅黑" pitchFamily="34" charset="-122"/>
                <a:ea typeface="微软雅黑" pitchFamily="34" charset="-122"/>
              </a:rPr>
              <a:t>安徽局</a:t>
            </a:r>
          </a:p>
          <a:p>
            <a:r>
              <a:rPr lang="zh-CN" altLang="en-US" b="1" dirty="0">
                <a:solidFill>
                  <a:srgbClr val="28F2FF"/>
                </a:solidFill>
                <a:latin typeface="微软雅黑" pitchFamily="34" charset="-122"/>
                <a:ea typeface="微软雅黑" pitchFamily="34" charset="-122"/>
              </a:rPr>
              <a:t>山西局</a:t>
            </a:r>
            <a:endParaRPr lang="en-US" altLang="zh-CN" b="1" dirty="0">
              <a:solidFill>
                <a:srgbClr val="28F2FF"/>
              </a:solidFill>
              <a:latin typeface="微软雅黑" pitchFamily="34" charset="-122"/>
              <a:ea typeface="微软雅黑" pitchFamily="34" charset="-122"/>
            </a:endParaRPr>
          </a:p>
        </p:txBody>
      </p:sp>
      <p:sp>
        <p:nvSpPr>
          <p:cNvPr id="67" name="矩形 66">
            <a:extLst>
              <a:ext uri="{FF2B5EF4-FFF2-40B4-BE49-F238E27FC236}">
                <a16:creationId xmlns:a16="http://schemas.microsoft.com/office/drawing/2014/main" id="{7449C324-19E7-4030-9929-5545C9B81D4A}"/>
              </a:ext>
            </a:extLst>
          </p:cNvPr>
          <p:cNvSpPr/>
          <p:nvPr/>
        </p:nvSpPr>
        <p:spPr>
          <a:xfrm>
            <a:off x="9735702" y="1911040"/>
            <a:ext cx="877163" cy="2308324"/>
          </a:xfrm>
          <a:prstGeom prst="rect">
            <a:avLst/>
          </a:prstGeom>
        </p:spPr>
        <p:txBody>
          <a:bodyPr wrap="none">
            <a:spAutoFit/>
          </a:bodyPr>
          <a:lstStyle/>
          <a:p>
            <a:r>
              <a:rPr lang="en-US" altLang="zh-CN" b="1" dirty="0">
                <a:solidFill>
                  <a:srgbClr val="FFC000"/>
                </a:solidFill>
                <a:latin typeface="微软雅黑" pitchFamily="34" charset="-122"/>
                <a:ea typeface="微软雅黑" pitchFamily="34" charset="-122"/>
              </a:rPr>
              <a:t>2017</a:t>
            </a:r>
          </a:p>
          <a:p>
            <a:r>
              <a:rPr lang="zh-CN" altLang="en-US" b="1" dirty="0">
                <a:solidFill>
                  <a:srgbClr val="FFC000"/>
                </a:solidFill>
                <a:latin typeface="微软雅黑" pitchFamily="34" charset="-122"/>
                <a:ea typeface="微软雅黑" pitchFamily="34" charset="-122"/>
              </a:rPr>
              <a:t>甘肃局</a:t>
            </a:r>
            <a:endParaRPr lang="en-US" altLang="zh-CN" b="1" dirty="0">
              <a:solidFill>
                <a:srgbClr val="FFC000"/>
              </a:solidFill>
              <a:latin typeface="微软雅黑" pitchFamily="34" charset="-122"/>
              <a:ea typeface="微软雅黑" pitchFamily="34" charset="-122"/>
            </a:endParaRPr>
          </a:p>
          <a:p>
            <a:r>
              <a:rPr lang="zh-CN" altLang="en-US" b="1" dirty="0">
                <a:solidFill>
                  <a:srgbClr val="FFC000"/>
                </a:solidFill>
                <a:latin typeface="微软雅黑" pitchFamily="34" charset="-122"/>
                <a:ea typeface="微软雅黑" pitchFamily="34" charset="-122"/>
              </a:rPr>
              <a:t>内蒙局</a:t>
            </a:r>
            <a:endParaRPr lang="en-US" altLang="zh-CN" b="1" dirty="0">
              <a:solidFill>
                <a:srgbClr val="FFC000"/>
              </a:solidFill>
              <a:latin typeface="微软雅黑" pitchFamily="34" charset="-122"/>
              <a:ea typeface="微软雅黑" pitchFamily="34" charset="-122"/>
            </a:endParaRPr>
          </a:p>
          <a:p>
            <a:r>
              <a:rPr lang="zh-CN" altLang="en-US" b="1" dirty="0">
                <a:solidFill>
                  <a:srgbClr val="FFC000"/>
                </a:solidFill>
                <a:latin typeface="微软雅黑" pitchFamily="34" charset="-122"/>
                <a:ea typeface="微软雅黑" pitchFamily="34" charset="-122"/>
              </a:rPr>
              <a:t>四川局</a:t>
            </a:r>
            <a:endParaRPr lang="en-US" altLang="zh-CN" b="1" dirty="0">
              <a:solidFill>
                <a:srgbClr val="FFC000"/>
              </a:solidFill>
              <a:latin typeface="微软雅黑" pitchFamily="34" charset="-122"/>
              <a:ea typeface="微软雅黑" pitchFamily="34" charset="-122"/>
            </a:endParaRPr>
          </a:p>
          <a:p>
            <a:r>
              <a:rPr lang="zh-CN" altLang="en-US" b="1" dirty="0">
                <a:solidFill>
                  <a:srgbClr val="FFC000"/>
                </a:solidFill>
                <a:latin typeface="微软雅黑" pitchFamily="34" charset="-122"/>
                <a:ea typeface="微软雅黑" pitchFamily="34" charset="-122"/>
              </a:rPr>
              <a:t>江西局</a:t>
            </a:r>
            <a:endParaRPr lang="en-US" altLang="zh-CN" b="1" dirty="0">
              <a:solidFill>
                <a:srgbClr val="FFC000"/>
              </a:solidFill>
              <a:latin typeface="微软雅黑" pitchFamily="34" charset="-122"/>
              <a:ea typeface="微软雅黑" pitchFamily="34" charset="-122"/>
            </a:endParaRPr>
          </a:p>
          <a:p>
            <a:r>
              <a:rPr lang="zh-CN" altLang="en-US" b="1" dirty="0">
                <a:solidFill>
                  <a:srgbClr val="FFC000"/>
                </a:solidFill>
                <a:latin typeface="微软雅黑" pitchFamily="34" charset="-122"/>
                <a:ea typeface="微软雅黑" pitchFamily="34" charset="-122"/>
              </a:rPr>
              <a:t>新疆局</a:t>
            </a:r>
            <a:endParaRPr lang="en-US" altLang="zh-CN" b="1" dirty="0">
              <a:solidFill>
                <a:srgbClr val="FFC000"/>
              </a:solidFill>
              <a:latin typeface="微软雅黑" pitchFamily="34" charset="-122"/>
              <a:ea typeface="微软雅黑" pitchFamily="34" charset="-122"/>
            </a:endParaRPr>
          </a:p>
          <a:p>
            <a:r>
              <a:rPr lang="zh-CN" altLang="en-US" b="1" dirty="0">
                <a:solidFill>
                  <a:srgbClr val="FFC000"/>
                </a:solidFill>
                <a:latin typeface="微软雅黑" pitchFamily="34" charset="-122"/>
                <a:ea typeface="微软雅黑" pitchFamily="34" charset="-122"/>
              </a:rPr>
              <a:t>广西局</a:t>
            </a:r>
            <a:endParaRPr lang="en-US" altLang="zh-CN" b="1" dirty="0">
              <a:solidFill>
                <a:srgbClr val="FFC000"/>
              </a:solidFill>
              <a:latin typeface="微软雅黑" pitchFamily="34" charset="-122"/>
              <a:ea typeface="微软雅黑" pitchFamily="34" charset="-122"/>
            </a:endParaRPr>
          </a:p>
          <a:p>
            <a:r>
              <a:rPr lang="zh-CN" altLang="en-US" b="1" dirty="0">
                <a:solidFill>
                  <a:srgbClr val="FFC000"/>
                </a:solidFill>
                <a:latin typeface="微软雅黑" pitchFamily="34" charset="-122"/>
                <a:ea typeface="微软雅黑" pitchFamily="34" charset="-122"/>
              </a:rPr>
              <a:t>广东局</a:t>
            </a:r>
            <a:endParaRPr lang="en-US" altLang="zh-CN" b="1" dirty="0">
              <a:solidFill>
                <a:srgbClr val="FFC000"/>
              </a:solidFill>
              <a:latin typeface="微软雅黑" pitchFamily="34" charset="-122"/>
              <a:ea typeface="微软雅黑" pitchFamily="34" charset="-122"/>
            </a:endParaRPr>
          </a:p>
        </p:txBody>
      </p:sp>
      <p:sp>
        <p:nvSpPr>
          <p:cNvPr id="68" name="矩形 67">
            <a:extLst>
              <a:ext uri="{FF2B5EF4-FFF2-40B4-BE49-F238E27FC236}">
                <a16:creationId xmlns:a16="http://schemas.microsoft.com/office/drawing/2014/main" id="{3B6DBD46-33D5-4D7B-BEAB-9497E79E425D}"/>
              </a:ext>
            </a:extLst>
          </p:cNvPr>
          <p:cNvSpPr/>
          <p:nvPr/>
        </p:nvSpPr>
        <p:spPr>
          <a:xfrm>
            <a:off x="11269410" y="3779941"/>
            <a:ext cx="877163" cy="2585323"/>
          </a:xfrm>
          <a:prstGeom prst="rect">
            <a:avLst/>
          </a:prstGeom>
        </p:spPr>
        <p:txBody>
          <a:bodyPr wrap="none">
            <a:spAutoFit/>
          </a:bodyPr>
          <a:lstStyle/>
          <a:p>
            <a:r>
              <a:rPr lang="en-US" altLang="zh-CN" b="1" dirty="0">
                <a:solidFill>
                  <a:srgbClr val="92D050"/>
                </a:solidFill>
                <a:latin typeface="微软雅黑" pitchFamily="34" charset="-122"/>
                <a:ea typeface="微软雅黑" pitchFamily="34" charset="-122"/>
              </a:rPr>
              <a:t>2018</a:t>
            </a:r>
          </a:p>
          <a:p>
            <a:r>
              <a:rPr lang="zh-CN" altLang="en-US" b="1" dirty="0">
                <a:solidFill>
                  <a:srgbClr val="92D050"/>
                </a:solidFill>
                <a:latin typeface="微软雅黑" pitchFamily="34" charset="-122"/>
                <a:ea typeface="微软雅黑" pitchFamily="34" charset="-122"/>
              </a:rPr>
              <a:t>陕西局</a:t>
            </a:r>
            <a:endParaRPr lang="en-US" altLang="zh-CN" b="1" dirty="0">
              <a:solidFill>
                <a:srgbClr val="92D050"/>
              </a:solidFill>
              <a:latin typeface="微软雅黑" pitchFamily="34" charset="-122"/>
              <a:ea typeface="微软雅黑" pitchFamily="34" charset="-122"/>
            </a:endParaRPr>
          </a:p>
          <a:p>
            <a:r>
              <a:rPr lang="zh-CN" altLang="en-US" b="1" dirty="0">
                <a:solidFill>
                  <a:srgbClr val="92D050"/>
                </a:solidFill>
                <a:latin typeface="微软雅黑" pitchFamily="34" charset="-122"/>
                <a:ea typeface="微软雅黑" pitchFamily="34" charset="-122"/>
              </a:rPr>
              <a:t>云南局</a:t>
            </a:r>
            <a:endParaRPr lang="en-US" altLang="zh-CN" b="1" dirty="0">
              <a:solidFill>
                <a:srgbClr val="92D050"/>
              </a:solidFill>
              <a:latin typeface="微软雅黑" pitchFamily="34" charset="-122"/>
              <a:ea typeface="微软雅黑" pitchFamily="34" charset="-122"/>
            </a:endParaRPr>
          </a:p>
          <a:p>
            <a:r>
              <a:rPr lang="zh-CN" altLang="en-US" b="1" dirty="0">
                <a:solidFill>
                  <a:srgbClr val="92D050"/>
                </a:solidFill>
                <a:latin typeface="微软雅黑" pitchFamily="34" charset="-122"/>
                <a:ea typeface="微软雅黑" pitchFamily="34" charset="-122"/>
              </a:rPr>
              <a:t>江苏局</a:t>
            </a:r>
            <a:endParaRPr lang="en-US" altLang="zh-CN" b="1" dirty="0">
              <a:solidFill>
                <a:srgbClr val="92D050"/>
              </a:solidFill>
              <a:latin typeface="微软雅黑" pitchFamily="34" charset="-122"/>
              <a:ea typeface="微软雅黑" pitchFamily="34" charset="-122"/>
            </a:endParaRPr>
          </a:p>
          <a:p>
            <a:r>
              <a:rPr lang="zh-CN" altLang="en-US" b="1" dirty="0">
                <a:solidFill>
                  <a:srgbClr val="92D050"/>
                </a:solidFill>
                <a:latin typeface="微软雅黑" pitchFamily="34" charset="-122"/>
                <a:ea typeface="微软雅黑" pitchFamily="34" charset="-122"/>
              </a:rPr>
              <a:t>山东局</a:t>
            </a:r>
            <a:endParaRPr lang="en-US" altLang="zh-CN" b="1" dirty="0">
              <a:solidFill>
                <a:srgbClr val="92D050"/>
              </a:solidFill>
              <a:latin typeface="微软雅黑" pitchFamily="34" charset="-122"/>
              <a:ea typeface="微软雅黑" pitchFamily="34" charset="-122"/>
            </a:endParaRPr>
          </a:p>
          <a:p>
            <a:r>
              <a:rPr lang="zh-CN" altLang="en-US" b="1" dirty="0">
                <a:solidFill>
                  <a:srgbClr val="92D050"/>
                </a:solidFill>
                <a:latin typeface="微软雅黑" pitchFamily="34" charset="-122"/>
                <a:ea typeface="微软雅黑" pitchFamily="34" charset="-122"/>
              </a:rPr>
              <a:t>西藏局</a:t>
            </a:r>
            <a:endParaRPr lang="en-US" altLang="zh-CN" b="1" dirty="0">
              <a:solidFill>
                <a:srgbClr val="92D050"/>
              </a:solidFill>
              <a:latin typeface="微软雅黑" pitchFamily="34" charset="-122"/>
              <a:ea typeface="微软雅黑" pitchFamily="34" charset="-122"/>
            </a:endParaRPr>
          </a:p>
          <a:p>
            <a:r>
              <a:rPr lang="zh-CN" altLang="en-US" b="1" dirty="0">
                <a:solidFill>
                  <a:srgbClr val="92D050"/>
                </a:solidFill>
                <a:latin typeface="微软雅黑" pitchFamily="34" charset="-122"/>
                <a:ea typeface="微软雅黑" pitchFamily="34" charset="-122"/>
              </a:rPr>
              <a:t>青海局</a:t>
            </a:r>
            <a:endParaRPr lang="en-US" altLang="zh-CN" b="1" dirty="0">
              <a:solidFill>
                <a:srgbClr val="92D050"/>
              </a:solidFill>
              <a:latin typeface="微软雅黑" pitchFamily="34" charset="-122"/>
              <a:ea typeface="微软雅黑" pitchFamily="34" charset="-122"/>
            </a:endParaRPr>
          </a:p>
          <a:p>
            <a:r>
              <a:rPr lang="zh-CN" altLang="en-US" b="1" dirty="0">
                <a:solidFill>
                  <a:srgbClr val="92D050"/>
                </a:solidFill>
                <a:latin typeface="微软雅黑" pitchFamily="34" charset="-122"/>
                <a:ea typeface="微软雅黑" pitchFamily="34" charset="-122"/>
              </a:rPr>
              <a:t>河南局</a:t>
            </a:r>
            <a:endParaRPr lang="en-US" altLang="zh-CN" b="1" dirty="0">
              <a:solidFill>
                <a:srgbClr val="92D050"/>
              </a:solidFill>
              <a:latin typeface="微软雅黑" pitchFamily="34" charset="-122"/>
              <a:ea typeface="微软雅黑" pitchFamily="34" charset="-122"/>
            </a:endParaRPr>
          </a:p>
          <a:p>
            <a:endParaRPr lang="zh-CN" altLang="en-US" b="1" dirty="0">
              <a:latin typeface="微软雅黑" pitchFamily="34" charset="-122"/>
              <a:ea typeface="微软雅黑" pitchFamily="34" charset="-122"/>
            </a:endParaRPr>
          </a:p>
        </p:txBody>
      </p:sp>
      <p:sp>
        <p:nvSpPr>
          <p:cNvPr id="69" name="矩形 68">
            <a:extLst>
              <a:ext uri="{FF2B5EF4-FFF2-40B4-BE49-F238E27FC236}">
                <a16:creationId xmlns:a16="http://schemas.microsoft.com/office/drawing/2014/main" id="{8A32A853-D2D0-4A3A-A129-5C031C07BF77}"/>
              </a:ext>
            </a:extLst>
          </p:cNvPr>
          <p:cNvSpPr/>
          <p:nvPr/>
        </p:nvSpPr>
        <p:spPr>
          <a:xfrm>
            <a:off x="745321" y="262935"/>
            <a:ext cx="5929828" cy="523220"/>
          </a:xfrm>
          <a:prstGeom prst="rect">
            <a:avLst/>
          </a:prstGeom>
        </p:spPr>
        <p:txBody>
          <a:bodyPr wrap="none">
            <a:spAutoFit/>
          </a:bodyPr>
          <a:lstStyle/>
          <a:p>
            <a:r>
              <a:rPr lang="zh-CN" altLang="en-US" sz="2800" b="1" dirty="0">
                <a:solidFill>
                  <a:schemeClr val="accent2"/>
                </a:solidFill>
                <a:effectLst>
                  <a:outerShdw blurRad="38100" dist="38100" dir="2700000" algn="tl">
                    <a:srgbClr val="000000">
                      <a:alpha val="43137"/>
                    </a:srgbClr>
                  </a:outerShdw>
                </a:effectLst>
                <a:latin typeface="微软雅黑" pitchFamily="34" charset="-122"/>
                <a:ea typeface="微软雅黑" pitchFamily="34" charset="-122"/>
              </a:rPr>
              <a:t>地震会商技术系统全国应用推广地图</a:t>
            </a:r>
            <a:endParaRPr lang="zh-CN" altLang="en-US" sz="2800" dirty="0">
              <a:solidFill>
                <a:schemeClr val="accent2"/>
              </a:solidFill>
              <a:effectLst>
                <a:outerShdw blurRad="38100" dist="38100" dir="2700000" algn="tl">
                  <a:srgbClr val="000000">
                    <a:alpha val="43137"/>
                  </a:srgbClr>
                </a:outerShdw>
              </a:effectLst>
            </a:endParaRPr>
          </a:p>
        </p:txBody>
      </p:sp>
      <p:sp>
        <p:nvSpPr>
          <p:cNvPr id="70" name="矩形 69">
            <a:extLst>
              <a:ext uri="{FF2B5EF4-FFF2-40B4-BE49-F238E27FC236}">
                <a16:creationId xmlns:a16="http://schemas.microsoft.com/office/drawing/2014/main" id="{1CB74357-C8B5-4F7F-94F3-AB499B33A6E3}"/>
              </a:ext>
            </a:extLst>
          </p:cNvPr>
          <p:cNvSpPr/>
          <p:nvPr/>
        </p:nvSpPr>
        <p:spPr>
          <a:xfrm>
            <a:off x="3136920" y="814015"/>
            <a:ext cx="1481496" cy="369332"/>
          </a:xfrm>
          <a:prstGeom prst="rect">
            <a:avLst/>
          </a:prstGeom>
        </p:spPr>
        <p:txBody>
          <a:bodyPr wrap="none">
            <a:spAutoFit/>
          </a:bodyPr>
          <a:lstStyle/>
          <a:p>
            <a:r>
              <a:rPr lang="en-US" altLang="zh-CN"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17</a:t>
            </a:r>
            <a:r>
              <a:rPr lang="zh-CN" altLang="en-US"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省</a:t>
            </a:r>
            <a:r>
              <a:rPr lang="en-US" altLang="zh-CN"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+2</a:t>
            </a:r>
            <a:r>
              <a:rPr lang="zh-CN" altLang="en-US"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中心</a:t>
            </a:r>
            <a:endParaRPr lang="zh-CN" altLang="en-US" dirty="0">
              <a:solidFill>
                <a:srgbClr val="FF0000"/>
              </a:solidFill>
            </a:endParaRPr>
          </a:p>
        </p:txBody>
      </p:sp>
      <p:sp>
        <p:nvSpPr>
          <p:cNvPr id="2" name="矩形 1">
            <a:extLst>
              <a:ext uri="{FF2B5EF4-FFF2-40B4-BE49-F238E27FC236}">
                <a16:creationId xmlns:a16="http://schemas.microsoft.com/office/drawing/2014/main" id="{396A8E0B-F0B6-4845-8DF0-D1F9E4157765}"/>
              </a:ext>
            </a:extLst>
          </p:cNvPr>
          <p:cNvSpPr/>
          <p:nvPr/>
        </p:nvSpPr>
        <p:spPr>
          <a:xfrm>
            <a:off x="111190" y="5320632"/>
            <a:ext cx="3308974" cy="1569660"/>
          </a:xfrm>
          <a:prstGeom prst="rect">
            <a:avLst/>
          </a:prstGeom>
        </p:spPr>
        <p:txBody>
          <a:bodyPr wrap="square">
            <a:spAutoFit/>
          </a:bodyPr>
          <a:lstStyle/>
          <a:p>
            <a:r>
              <a:rPr lang="en-US" altLang="zh-CN" sz="2400" b="1" dirty="0">
                <a:solidFill>
                  <a:srgbClr val="0078D7"/>
                </a:solidFill>
                <a:effectLst>
                  <a:outerShdw blurRad="38100" dist="38100" dir="2700000" algn="tl">
                    <a:srgbClr val="000000">
                      <a:alpha val="43137"/>
                    </a:srgbClr>
                  </a:outerShdw>
                </a:effectLst>
                <a:latin typeface="微软雅黑" pitchFamily="34" charset="-122"/>
                <a:ea typeface="微软雅黑" pitchFamily="34" charset="-122"/>
              </a:rPr>
              <a:t>2018</a:t>
            </a:r>
            <a:r>
              <a:rPr lang="zh-CN" altLang="en-US" sz="2400" b="1" dirty="0">
                <a:solidFill>
                  <a:srgbClr val="0078D7"/>
                </a:solidFill>
                <a:effectLst>
                  <a:outerShdw blurRad="38100" dist="38100" dir="2700000" algn="tl">
                    <a:srgbClr val="000000">
                      <a:alpha val="43137"/>
                    </a:srgbClr>
                  </a:outerShdw>
                </a:effectLst>
                <a:latin typeface="微软雅黑" pitchFamily="34" charset="-122"/>
                <a:ea typeface="微软雅黑" pitchFamily="34" charset="-122"/>
              </a:rPr>
              <a:t>年度实现省局预报部门业务人员培训全覆盖，为</a:t>
            </a:r>
            <a:r>
              <a:rPr lang="en-US" altLang="zh-CN" sz="2400" b="1" dirty="0">
                <a:solidFill>
                  <a:srgbClr val="0078D7"/>
                </a:solidFill>
                <a:effectLst>
                  <a:outerShdw blurRad="38100" dist="38100" dir="2700000" algn="tl">
                    <a:srgbClr val="000000">
                      <a:alpha val="43137"/>
                    </a:srgbClr>
                  </a:outerShdw>
                </a:effectLst>
                <a:latin typeface="微软雅黑" pitchFamily="34" charset="-122"/>
                <a:ea typeface="微软雅黑" pitchFamily="34" charset="-122"/>
              </a:rPr>
              <a:t>2019</a:t>
            </a:r>
            <a:r>
              <a:rPr lang="zh-CN" altLang="en-US" sz="2400" b="1" dirty="0">
                <a:solidFill>
                  <a:srgbClr val="0078D7"/>
                </a:solidFill>
                <a:effectLst>
                  <a:outerShdw blurRad="38100" dist="38100" dir="2700000" algn="tl">
                    <a:srgbClr val="000000">
                      <a:alpha val="43137"/>
                    </a:srgbClr>
                  </a:outerShdw>
                </a:effectLst>
                <a:latin typeface="微软雅黑" pitchFamily="34" charset="-122"/>
                <a:ea typeface="微软雅黑" pitchFamily="34" charset="-122"/>
              </a:rPr>
              <a:t>年正式列装做准备</a:t>
            </a:r>
            <a:endParaRPr lang="zh-CN" altLang="en-US" sz="2400" dirty="0">
              <a:solidFill>
                <a:srgbClr val="0078D7"/>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9187232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a:extLst>
              <a:ext uri="{FF2B5EF4-FFF2-40B4-BE49-F238E27FC236}">
                <a16:creationId xmlns:a16="http://schemas.microsoft.com/office/drawing/2014/main" id="{9C75BE3E-0CBA-4166-81B3-713790AD4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7637" y="769383"/>
            <a:ext cx="9746001" cy="6218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19">
            <a:extLst>
              <a:ext uri="{FF2B5EF4-FFF2-40B4-BE49-F238E27FC236}">
                <a16:creationId xmlns:a16="http://schemas.microsoft.com/office/drawing/2014/main" id="{52D43857-BE23-4650-931C-060E9AE57514}"/>
              </a:ext>
            </a:extLst>
          </p:cNvPr>
          <p:cNvSpPr/>
          <p:nvPr/>
        </p:nvSpPr>
        <p:spPr bwMode="auto">
          <a:xfrm>
            <a:off x="-2681" y="-6688"/>
            <a:ext cx="12436475" cy="99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631" name="Text Box 7">
            <a:extLst>
              <a:ext uri="{FF2B5EF4-FFF2-40B4-BE49-F238E27FC236}">
                <a16:creationId xmlns:a16="http://schemas.microsoft.com/office/drawing/2014/main" id="{CFF8BAB7-DF27-4305-B7A8-08BA6CA08B08}"/>
              </a:ext>
            </a:extLst>
          </p:cNvPr>
          <p:cNvSpPr txBox="1">
            <a:spLocks noChangeArrowheads="1"/>
          </p:cNvSpPr>
          <p:nvPr/>
        </p:nvSpPr>
        <p:spPr bwMode="auto">
          <a:xfrm>
            <a:off x="7007429" y="387075"/>
            <a:ext cx="5284752"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zh-CN" altLang="en-US" sz="1836" dirty="0">
                <a:solidFill>
                  <a:schemeClr val="bg1"/>
                </a:solidFill>
              </a:rPr>
              <a:t>地震会商系统用户位置分布图</a:t>
            </a:r>
          </a:p>
        </p:txBody>
      </p:sp>
      <p:sp>
        <p:nvSpPr>
          <p:cNvPr id="9" name="Rectangle 7">
            <a:extLst>
              <a:ext uri="{FF2B5EF4-FFF2-40B4-BE49-F238E27FC236}">
                <a16:creationId xmlns:a16="http://schemas.microsoft.com/office/drawing/2014/main" id="{D6C5D031-5D7C-4D1A-9749-EE51F59B3671}"/>
              </a:ext>
            </a:extLst>
          </p:cNvPr>
          <p:cNvSpPr>
            <a:spLocks noChangeArrowheads="1"/>
          </p:cNvSpPr>
          <p:nvPr/>
        </p:nvSpPr>
        <p:spPr bwMode="auto">
          <a:xfrm>
            <a:off x="122237" y="123052"/>
            <a:ext cx="8686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Arial" panose="020B0604020202020204" pitchFamily="34" charset="0"/>
                <a:ea typeface="黑体" panose="02010609060101010101" pitchFamily="49" charset="-122"/>
              </a:defRPr>
            </a:lvl1pPr>
            <a:lvl2pPr marL="742950" indent="-285750">
              <a:defRPr sz="1600">
                <a:solidFill>
                  <a:schemeClr val="tx1"/>
                </a:solidFill>
                <a:latin typeface="Arial" panose="020B0604020202020204" pitchFamily="34" charset="0"/>
                <a:ea typeface="黑体" panose="02010609060101010101" pitchFamily="49" charset="-122"/>
              </a:defRPr>
            </a:lvl2pPr>
            <a:lvl3pPr marL="1143000" indent="-228600">
              <a:defRPr sz="1600">
                <a:solidFill>
                  <a:schemeClr val="tx1"/>
                </a:solidFill>
                <a:latin typeface="Arial" panose="020B0604020202020204" pitchFamily="34" charset="0"/>
                <a:ea typeface="黑体" panose="02010609060101010101" pitchFamily="49" charset="-122"/>
              </a:defRPr>
            </a:lvl3pPr>
            <a:lvl4pPr marL="1600200" indent="-228600">
              <a:defRPr sz="1600">
                <a:solidFill>
                  <a:schemeClr val="tx1"/>
                </a:solidFill>
                <a:latin typeface="Arial" panose="020B0604020202020204" pitchFamily="34" charset="0"/>
                <a:ea typeface="黑体" panose="02010609060101010101" pitchFamily="49" charset="-122"/>
              </a:defRPr>
            </a:lvl4pPr>
            <a:lvl5pPr marL="2057400" indent="-228600">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9pPr>
          </a:lstStyle>
          <a:p>
            <a:r>
              <a:rPr lang="zh-CN" altLang="en-US" sz="3600" dirty="0">
                <a:solidFill>
                  <a:schemeClr val="bg1"/>
                </a:solidFill>
                <a:latin typeface="微软雅黑" panose="020B0503020204020204" pitchFamily="34" charset="-122"/>
                <a:ea typeface="微软雅黑" panose="020B0503020204020204" pitchFamily="34" charset="-122"/>
              </a:rPr>
              <a:t>地震分析会商系统（</a:t>
            </a:r>
            <a:r>
              <a:rPr lang="en-US" altLang="zh-CN" sz="3600" dirty="0">
                <a:solidFill>
                  <a:schemeClr val="bg1"/>
                </a:solidFill>
                <a:latin typeface="微软雅黑" panose="020B0503020204020204" pitchFamily="34" charset="-122"/>
                <a:ea typeface="微软雅黑" panose="020B0503020204020204" pitchFamily="34" charset="-122"/>
              </a:rPr>
              <a:t>ISPEC</a:t>
            </a:r>
            <a:r>
              <a:rPr lang="zh-CN" altLang="en-US" sz="3600" dirty="0">
                <a:solidFill>
                  <a:schemeClr val="bg1"/>
                </a:solidFill>
                <a:latin typeface="微软雅黑" panose="020B0503020204020204" pitchFamily="34" charset="-122"/>
                <a:ea typeface="微软雅黑" panose="020B0503020204020204" pitchFamily="34" charset="-122"/>
              </a:rPr>
              <a:t>）使用现状</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725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2">
            <a:extLst>
              <a:ext uri="{FF2B5EF4-FFF2-40B4-BE49-F238E27FC236}">
                <a16:creationId xmlns:a16="http://schemas.microsoft.com/office/drawing/2014/main" id="{D54D7990-CA5A-4E3D-92F2-5A726A199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0020"/>
          <a:stretch>
            <a:fillRect/>
          </a:stretch>
        </p:blipFill>
        <p:spPr bwMode="auto">
          <a:xfrm>
            <a:off x="11552237" y="6186593"/>
            <a:ext cx="754502" cy="62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19">
            <a:extLst>
              <a:ext uri="{FF2B5EF4-FFF2-40B4-BE49-F238E27FC236}">
                <a16:creationId xmlns:a16="http://schemas.microsoft.com/office/drawing/2014/main" id="{0B6156FF-6075-403B-AEE8-1B41B9333A1B}"/>
              </a:ext>
            </a:extLst>
          </p:cNvPr>
          <p:cNvSpPr/>
          <p:nvPr/>
        </p:nvSpPr>
        <p:spPr bwMode="auto">
          <a:xfrm>
            <a:off x="-1" y="0"/>
            <a:ext cx="12436475" cy="99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7">
            <a:extLst>
              <a:ext uri="{FF2B5EF4-FFF2-40B4-BE49-F238E27FC236}">
                <a16:creationId xmlns:a16="http://schemas.microsoft.com/office/drawing/2014/main" id="{42E62AB3-31B6-47B0-A9FC-F380D2120C89}"/>
              </a:ext>
            </a:extLst>
          </p:cNvPr>
          <p:cNvSpPr>
            <a:spLocks noChangeArrowheads="1"/>
          </p:cNvSpPr>
          <p:nvPr/>
        </p:nvSpPr>
        <p:spPr bwMode="auto">
          <a:xfrm>
            <a:off x="124917" y="129740"/>
            <a:ext cx="50736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Arial" panose="020B0604020202020204" pitchFamily="34" charset="0"/>
                <a:ea typeface="黑体" panose="02010609060101010101" pitchFamily="49" charset="-122"/>
              </a:defRPr>
            </a:lvl1pPr>
            <a:lvl2pPr marL="742950" indent="-285750">
              <a:defRPr sz="1600">
                <a:solidFill>
                  <a:schemeClr val="tx1"/>
                </a:solidFill>
                <a:latin typeface="Arial" panose="020B0604020202020204" pitchFamily="34" charset="0"/>
                <a:ea typeface="黑体" panose="02010609060101010101" pitchFamily="49" charset="-122"/>
              </a:defRPr>
            </a:lvl2pPr>
            <a:lvl3pPr marL="1143000" indent="-228600">
              <a:defRPr sz="1600">
                <a:solidFill>
                  <a:schemeClr val="tx1"/>
                </a:solidFill>
                <a:latin typeface="Arial" panose="020B0604020202020204" pitchFamily="34" charset="0"/>
                <a:ea typeface="黑体" panose="02010609060101010101" pitchFamily="49" charset="-122"/>
              </a:defRPr>
            </a:lvl3pPr>
            <a:lvl4pPr marL="1600200" indent="-228600">
              <a:defRPr sz="1600">
                <a:solidFill>
                  <a:schemeClr val="tx1"/>
                </a:solidFill>
                <a:latin typeface="Arial" panose="020B0604020202020204" pitchFamily="34" charset="0"/>
                <a:ea typeface="黑体" panose="02010609060101010101" pitchFamily="49" charset="-122"/>
              </a:defRPr>
            </a:lvl4pPr>
            <a:lvl5pPr marL="2057400" indent="-228600">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9pPr>
          </a:lstStyle>
          <a:p>
            <a:r>
              <a:rPr lang="zh-CN" altLang="en-US" sz="3600" dirty="0">
                <a:solidFill>
                  <a:schemeClr val="bg1"/>
                </a:solidFill>
                <a:latin typeface="微软雅黑" panose="020B0503020204020204" pitchFamily="34" charset="-122"/>
                <a:ea typeface="微软雅黑" panose="020B0503020204020204" pitchFamily="34" charset="-122"/>
              </a:rPr>
              <a:t>地震会商系统使用现状</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
        <p:nvSpPr>
          <p:cNvPr id="8" name="矩形 1">
            <a:extLst>
              <a:ext uri="{FF2B5EF4-FFF2-40B4-BE49-F238E27FC236}">
                <a16:creationId xmlns:a16="http://schemas.microsoft.com/office/drawing/2014/main" id="{2061A846-D777-4F6D-9F81-47B633079F12}"/>
              </a:ext>
            </a:extLst>
          </p:cNvPr>
          <p:cNvSpPr>
            <a:spLocks noChangeArrowheads="1"/>
          </p:cNvSpPr>
          <p:nvPr/>
        </p:nvSpPr>
        <p:spPr bwMode="auto">
          <a:xfrm>
            <a:off x="68100" y="998611"/>
            <a:ext cx="12268200" cy="95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sz="1600">
                <a:solidFill>
                  <a:schemeClr val="tx1"/>
                </a:solidFill>
                <a:latin typeface="Arial" panose="020B0604020202020204" pitchFamily="34" charset="0"/>
                <a:ea typeface="黑体" panose="02010609060101010101" pitchFamily="49" charset="-122"/>
              </a:defRPr>
            </a:lvl1pPr>
            <a:lvl2pPr marL="742950" indent="-285750">
              <a:defRPr sz="1600">
                <a:solidFill>
                  <a:schemeClr val="tx1"/>
                </a:solidFill>
                <a:latin typeface="Arial" panose="020B0604020202020204" pitchFamily="34" charset="0"/>
                <a:ea typeface="黑体" panose="02010609060101010101" pitchFamily="49" charset="-122"/>
              </a:defRPr>
            </a:lvl2pPr>
            <a:lvl3pPr marL="1143000" indent="-228600">
              <a:defRPr sz="1600">
                <a:solidFill>
                  <a:schemeClr val="tx1"/>
                </a:solidFill>
                <a:latin typeface="Arial" panose="020B0604020202020204" pitchFamily="34" charset="0"/>
                <a:ea typeface="黑体" panose="02010609060101010101" pitchFamily="49" charset="-122"/>
              </a:defRPr>
            </a:lvl3pPr>
            <a:lvl4pPr marL="1600200" indent="-228600">
              <a:defRPr sz="1600">
                <a:solidFill>
                  <a:schemeClr val="tx1"/>
                </a:solidFill>
                <a:latin typeface="Arial" panose="020B0604020202020204" pitchFamily="34" charset="0"/>
                <a:ea typeface="黑体" panose="02010609060101010101" pitchFamily="49" charset="-122"/>
              </a:defRPr>
            </a:lvl4pPr>
            <a:lvl5pPr marL="2057400" indent="-228600">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9pPr>
          </a:lstStyle>
          <a:p>
            <a:pPr>
              <a:lnSpc>
                <a:spcPct val="120000"/>
              </a:lnSpc>
            </a:pPr>
            <a:r>
              <a:rPr lang="zh-CN" altLang="en-US" sz="1632" dirty="0">
                <a:latin typeface="黑体" panose="02010609060101010101" pitchFamily="49" charset="-122"/>
                <a:sym typeface="Calibri" panose="020F0502020204030204" pitchFamily="34" charset="0"/>
              </a:rPr>
              <a:t>自</a:t>
            </a:r>
            <a:r>
              <a:rPr lang="en-US" altLang="zh-CN" sz="1632" dirty="0">
                <a:latin typeface="黑体" panose="02010609060101010101" pitchFamily="49" charset="-122"/>
                <a:sym typeface="Calibri" panose="020F0502020204030204" pitchFamily="34" charset="0"/>
              </a:rPr>
              <a:t>2017</a:t>
            </a:r>
            <a:r>
              <a:rPr lang="zh-CN" altLang="en-US" sz="1632" dirty="0">
                <a:latin typeface="黑体" panose="02010609060101010101" pitchFamily="49" charset="-122"/>
                <a:sym typeface="Calibri" panose="020F0502020204030204" pitchFamily="34" charset="0"/>
              </a:rPr>
              <a:t>年</a:t>
            </a:r>
            <a:r>
              <a:rPr lang="en-US" altLang="zh-CN" sz="1632" dirty="0">
                <a:latin typeface="黑体" panose="02010609060101010101" pitchFamily="49" charset="-122"/>
                <a:sym typeface="Calibri" panose="020F0502020204030204" pitchFamily="34" charset="0"/>
              </a:rPr>
              <a:t>3</a:t>
            </a:r>
            <a:r>
              <a:rPr lang="zh-CN" altLang="en-US" sz="1632" dirty="0">
                <a:latin typeface="黑体" panose="02010609060101010101" pitchFamily="49" charset="-122"/>
                <a:sym typeface="Calibri" panose="020F0502020204030204" pitchFamily="34" charset="0"/>
              </a:rPr>
              <a:t>月中旬</a:t>
            </a:r>
            <a:r>
              <a:rPr lang="zh-CN" altLang="en-US" sz="1632" dirty="0">
                <a:solidFill>
                  <a:srgbClr val="FF0000"/>
                </a:solidFill>
                <a:latin typeface="黑体" panose="02010609060101010101" pitchFamily="49" charset="-122"/>
                <a:sym typeface="Calibri" panose="020F0502020204030204" pitchFamily="34" charset="0"/>
              </a:rPr>
              <a:t>小</a:t>
            </a:r>
            <a:r>
              <a:rPr lang="en-US" altLang="zh-CN" sz="1632" dirty="0">
                <a:solidFill>
                  <a:srgbClr val="FF0000"/>
                </a:solidFill>
                <a:latin typeface="黑体" panose="02010609060101010101" pitchFamily="49" charset="-122"/>
                <a:sym typeface="Calibri" panose="020F0502020204030204" pitchFamily="34" charset="0"/>
              </a:rPr>
              <a:t>G</a:t>
            </a:r>
            <a:r>
              <a:rPr lang="zh-CN" altLang="en-US" sz="1632" dirty="0">
                <a:solidFill>
                  <a:srgbClr val="FF0000"/>
                </a:solidFill>
                <a:latin typeface="黑体" panose="02010609060101010101" pitchFamily="49" charset="-122"/>
                <a:sym typeface="Calibri" panose="020F0502020204030204" pitchFamily="34" charset="0"/>
              </a:rPr>
              <a:t>应用</a:t>
            </a:r>
            <a:r>
              <a:rPr lang="zh-CN" altLang="en-US" sz="1632" dirty="0">
                <a:latin typeface="黑体" panose="02010609060101010101" pitchFamily="49" charset="-122"/>
                <a:sym typeface="Calibri" panose="020F0502020204030204" pitchFamily="34" charset="0"/>
              </a:rPr>
              <a:t>上线以来，</a:t>
            </a:r>
            <a:r>
              <a:rPr lang="zh-CN" altLang="en-US" sz="1632" dirty="0">
                <a:solidFill>
                  <a:srgbClr val="FF0000"/>
                </a:solidFill>
                <a:latin typeface="黑体" panose="02010609060101010101" pitchFamily="49" charset="-122"/>
                <a:sym typeface="Calibri" panose="020F0502020204030204" pitchFamily="34" charset="0"/>
              </a:rPr>
              <a:t>数据专家流程</a:t>
            </a:r>
            <a:r>
              <a:rPr lang="en-US" altLang="zh-CN" sz="1632" dirty="0">
                <a:solidFill>
                  <a:srgbClr val="FF0000"/>
                </a:solidFill>
                <a:latin typeface="黑体" panose="02010609060101010101" pitchFamily="49" charset="-122"/>
                <a:sym typeface="Calibri" panose="020F0502020204030204" pitchFamily="34" charset="0"/>
              </a:rPr>
              <a:t>+</a:t>
            </a:r>
            <a:r>
              <a:rPr lang="zh-CN" altLang="en-US" sz="1632" dirty="0">
                <a:solidFill>
                  <a:srgbClr val="FF0000"/>
                </a:solidFill>
                <a:latin typeface="黑体" panose="02010609060101010101" pitchFamily="49" charset="-122"/>
                <a:sym typeface="Calibri" panose="020F0502020204030204" pitchFamily="34" charset="0"/>
              </a:rPr>
              <a:t>企业微信</a:t>
            </a:r>
            <a:r>
              <a:rPr lang="zh-CN" altLang="en-US" sz="1632" dirty="0">
                <a:latin typeface="黑体" panose="02010609060101010101" pitchFamily="49" charset="-122"/>
                <a:sym typeface="Calibri" panose="020F0502020204030204" pitchFamily="34" charset="0"/>
              </a:rPr>
              <a:t>的</a:t>
            </a:r>
            <a:r>
              <a:rPr lang="zh-CN" altLang="en-US" sz="1632" dirty="0">
                <a:sym typeface="Calibri" panose="020F0502020204030204" pitchFamily="34" charset="0"/>
              </a:rPr>
              <a:t>开发理念和方法在系统内进行广泛的传播，</a:t>
            </a:r>
            <a:r>
              <a:rPr lang="zh-CN" altLang="en-US" sz="1632" dirty="0">
                <a:latin typeface="黑体" panose="02010609060101010101" pitchFamily="49" charset="-122"/>
                <a:sym typeface="Calibri" panose="020F0502020204030204" pitchFamily="34" charset="0"/>
              </a:rPr>
              <a:t>得到了各学科组、各省局的认可并提供了大力的支持，地震会商系统实现了跨越式的发展。截止到</a:t>
            </a:r>
            <a:r>
              <a:rPr lang="en-US" altLang="zh-CN" sz="1632" dirty="0">
                <a:solidFill>
                  <a:srgbClr val="FF0000"/>
                </a:solidFill>
                <a:latin typeface="黑体" panose="02010609060101010101" pitchFamily="49" charset="-122"/>
                <a:sym typeface="Calibri" panose="020F0502020204030204" pitchFamily="34" charset="0"/>
              </a:rPr>
              <a:t>2018</a:t>
            </a:r>
            <a:r>
              <a:rPr lang="zh-CN" altLang="en-US" sz="1632" dirty="0">
                <a:solidFill>
                  <a:srgbClr val="FF0000"/>
                </a:solidFill>
                <a:latin typeface="黑体" panose="02010609060101010101" pitchFamily="49" charset="-122"/>
                <a:sym typeface="Calibri" panose="020F0502020204030204" pitchFamily="34" charset="0"/>
              </a:rPr>
              <a:t>年</a:t>
            </a:r>
            <a:r>
              <a:rPr lang="en-US" altLang="zh-CN" sz="1632" dirty="0">
                <a:solidFill>
                  <a:srgbClr val="FF0000"/>
                </a:solidFill>
                <a:latin typeface="黑体" panose="02010609060101010101" pitchFamily="49" charset="-122"/>
                <a:sym typeface="Calibri" panose="020F0502020204030204" pitchFamily="34" charset="0"/>
              </a:rPr>
              <a:t>8</a:t>
            </a:r>
            <a:r>
              <a:rPr lang="zh-CN" altLang="en-US" sz="1632" dirty="0">
                <a:solidFill>
                  <a:srgbClr val="FF0000"/>
                </a:solidFill>
                <a:latin typeface="黑体" panose="02010609060101010101" pitchFamily="49" charset="-122"/>
                <a:sym typeface="Calibri" panose="020F0502020204030204" pitchFamily="34" charset="0"/>
              </a:rPr>
              <a:t>月</a:t>
            </a:r>
            <a:r>
              <a:rPr lang="en-US" altLang="zh-CN" sz="1632" dirty="0">
                <a:solidFill>
                  <a:srgbClr val="FF0000"/>
                </a:solidFill>
                <a:latin typeface="黑体" panose="02010609060101010101" pitchFamily="49" charset="-122"/>
                <a:sym typeface="Calibri" panose="020F0502020204030204" pitchFamily="34" charset="0"/>
              </a:rPr>
              <a:t>12</a:t>
            </a:r>
            <a:r>
              <a:rPr lang="zh-CN" altLang="en-US" sz="1632" dirty="0">
                <a:solidFill>
                  <a:srgbClr val="FF0000"/>
                </a:solidFill>
                <a:latin typeface="黑体" panose="02010609060101010101" pitchFamily="49" charset="-122"/>
                <a:sym typeface="Calibri" panose="020F0502020204030204" pitchFamily="34" charset="0"/>
              </a:rPr>
              <a:t>日</a:t>
            </a:r>
            <a:r>
              <a:rPr lang="zh-CN" altLang="en-US" sz="1632" dirty="0">
                <a:latin typeface="黑体" panose="02010609060101010101" pitchFamily="49" charset="-122"/>
                <a:sym typeface="Calibri" panose="020F0502020204030204" pitchFamily="34" charset="0"/>
              </a:rPr>
              <a:t>，会商系统关注人数达到</a:t>
            </a:r>
            <a:r>
              <a:rPr lang="en-US" altLang="zh-CN" sz="1632" dirty="0">
                <a:solidFill>
                  <a:srgbClr val="FF0000"/>
                </a:solidFill>
                <a:latin typeface="黑体" panose="02010609060101010101" pitchFamily="49" charset="-122"/>
                <a:sym typeface="Calibri" panose="020F0502020204030204" pitchFamily="34" charset="0"/>
              </a:rPr>
              <a:t>1719</a:t>
            </a:r>
            <a:r>
              <a:rPr lang="zh-CN" altLang="en-US" sz="1632" dirty="0">
                <a:solidFill>
                  <a:srgbClr val="FF0000"/>
                </a:solidFill>
                <a:latin typeface="黑体" panose="02010609060101010101" pitchFamily="49" charset="-122"/>
                <a:sym typeface="Calibri" panose="020F0502020204030204" pitchFamily="34" charset="0"/>
              </a:rPr>
              <a:t>人</a:t>
            </a:r>
            <a:r>
              <a:rPr lang="zh-CN" altLang="en-US" sz="1632" dirty="0">
                <a:latin typeface="黑体" panose="02010609060101010101" pitchFamily="49" charset="-122"/>
                <a:sym typeface="Calibri" panose="020F0502020204030204" pitchFamily="34" charset="0"/>
              </a:rPr>
              <a:t>。</a:t>
            </a:r>
            <a:r>
              <a:rPr lang="en-US" altLang="zh-CN" sz="1632" dirty="0">
                <a:solidFill>
                  <a:srgbClr val="FF0000"/>
                </a:solidFill>
                <a:latin typeface="黑体" panose="02010609060101010101" pitchFamily="49" charset="-122"/>
                <a:sym typeface="Calibri" panose="020F0502020204030204" pitchFamily="34" charset="0"/>
              </a:rPr>
              <a:t>2018</a:t>
            </a:r>
            <a:r>
              <a:rPr lang="zh-CN" altLang="en-US" sz="1632" dirty="0">
                <a:solidFill>
                  <a:srgbClr val="FF0000"/>
                </a:solidFill>
                <a:latin typeface="黑体" panose="02010609060101010101" pitchFamily="49" charset="-122"/>
                <a:sym typeface="Calibri" panose="020F0502020204030204" pitchFamily="34" charset="0"/>
              </a:rPr>
              <a:t>年上半年用户增速，平均</a:t>
            </a:r>
            <a:r>
              <a:rPr lang="en-US" altLang="zh-CN" sz="1632" dirty="0">
                <a:solidFill>
                  <a:srgbClr val="FF0000"/>
                </a:solidFill>
                <a:latin typeface="黑体" panose="02010609060101010101" pitchFamily="49" charset="-122"/>
                <a:sym typeface="Calibri" panose="020F0502020204030204" pitchFamily="34" charset="0"/>
              </a:rPr>
              <a:t>200+</a:t>
            </a:r>
            <a:r>
              <a:rPr lang="zh-CN" altLang="en-US" sz="1632" dirty="0">
                <a:solidFill>
                  <a:srgbClr val="FF0000"/>
                </a:solidFill>
                <a:latin typeface="黑体" panose="02010609060101010101" pitchFamily="49" charset="-122"/>
                <a:sym typeface="Calibri" panose="020F0502020204030204" pitchFamily="34" charset="0"/>
              </a:rPr>
              <a:t>人</a:t>
            </a:r>
            <a:r>
              <a:rPr lang="en-US" altLang="zh-CN" sz="1632" dirty="0">
                <a:solidFill>
                  <a:srgbClr val="FF0000"/>
                </a:solidFill>
                <a:latin typeface="黑体" panose="02010609060101010101" pitchFamily="49" charset="-122"/>
                <a:sym typeface="Calibri" panose="020F0502020204030204" pitchFamily="34" charset="0"/>
              </a:rPr>
              <a:t>/</a:t>
            </a:r>
            <a:r>
              <a:rPr lang="zh-CN" altLang="en-US" sz="1632" dirty="0">
                <a:solidFill>
                  <a:srgbClr val="FF0000"/>
                </a:solidFill>
                <a:latin typeface="黑体" panose="02010609060101010101" pitchFamily="49" charset="-122"/>
                <a:sym typeface="Calibri" panose="020F0502020204030204" pitchFamily="34" charset="0"/>
              </a:rPr>
              <a:t>月。</a:t>
            </a:r>
          </a:p>
        </p:txBody>
      </p:sp>
      <p:pic>
        <p:nvPicPr>
          <p:cNvPr id="9" name="Picture 4">
            <a:extLst>
              <a:ext uri="{FF2B5EF4-FFF2-40B4-BE49-F238E27FC236}">
                <a16:creationId xmlns:a16="http://schemas.microsoft.com/office/drawing/2014/main" id="{9C00A785-7025-408B-AF5D-B6C3699B8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40" y="1955027"/>
            <a:ext cx="10910986" cy="4859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8461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3" name="Picture 2">
            <a:extLst>
              <a:ext uri="{FF2B5EF4-FFF2-40B4-BE49-F238E27FC236}">
                <a16:creationId xmlns:a16="http://schemas.microsoft.com/office/drawing/2014/main" id="{23E1FB36-7FE8-488B-886B-CF7557059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0020"/>
          <a:stretch>
            <a:fillRect/>
          </a:stretch>
        </p:blipFill>
        <p:spPr bwMode="auto">
          <a:xfrm>
            <a:off x="11552237" y="6220593"/>
            <a:ext cx="754502" cy="62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04" name="矩形 1">
            <a:extLst>
              <a:ext uri="{FF2B5EF4-FFF2-40B4-BE49-F238E27FC236}">
                <a16:creationId xmlns:a16="http://schemas.microsoft.com/office/drawing/2014/main" id="{3E9CCF96-4290-49CC-89F3-5D504C3B97A3}"/>
              </a:ext>
            </a:extLst>
          </p:cNvPr>
          <p:cNvSpPr>
            <a:spLocks noChangeArrowheads="1"/>
          </p:cNvSpPr>
          <p:nvPr/>
        </p:nvSpPr>
        <p:spPr bwMode="auto">
          <a:xfrm>
            <a:off x="122237" y="976550"/>
            <a:ext cx="12039600" cy="79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sz="1600">
                <a:solidFill>
                  <a:schemeClr val="tx1"/>
                </a:solidFill>
                <a:latin typeface="Arial" panose="020B0604020202020204" pitchFamily="34" charset="0"/>
                <a:ea typeface="黑体" panose="02010609060101010101" pitchFamily="49" charset="-122"/>
              </a:defRPr>
            </a:lvl1pPr>
            <a:lvl2pPr marL="742950" indent="-285750">
              <a:defRPr sz="1600">
                <a:solidFill>
                  <a:schemeClr val="tx1"/>
                </a:solidFill>
                <a:latin typeface="Arial" panose="020B0604020202020204" pitchFamily="34" charset="0"/>
                <a:ea typeface="黑体" panose="02010609060101010101" pitchFamily="49" charset="-122"/>
              </a:defRPr>
            </a:lvl2pPr>
            <a:lvl3pPr marL="1143000" indent="-228600">
              <a:defRPr sz="1600">
                <a:solidFill>
                  <a:schemeClr val="tx1"/>
                </a:solidFill>
                <a:latin typeface="Arial" panose="020B0604020202020204" pitchFamily="34" charset="0"/>
                <a:ea typeface="黑体" panose="02010609060101010101" pitchFamily="49" charset="-122"/>
              </a:defRPr>
            </a:lvl3pPr>
            <a:lvl4pPr marL="1600200" indent="-228600">
              <a:defRPr sz="1600">
                <a:solidFill>
                  <a:schemeClr val="tx1"/>
                </a:solidFill>
                <a:latin typeface="Arial" panose="020B0604020202020204" pitchFamily="34" charset="0"/>
                <a:ea typeface="黑体" panose="02010609060101010101" pitchFamily="49" charset="-122"/>
              </a:defRPr>
            </a:lvl4pPr>
            <a:lvl5pPr marL="2057400" indent="-228600">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9pPr>
          </a:lstStyle>
          <a:p>
            <a:pPr algn="ctr">
              <a:lnSpc>
                <a:spcPct val="150000"/>
              </a:lnSpc>
            </a:pPr>
            <a:r>
              <a:rPr lang="zh-CN" altLang="en-US" sz="1632" dirty="0">
                <a:latin typeface="黑体" panose="02010609060101010101" pitchFamily="49" charset="-122"/>
                <a:sym typeface="Calibri" panose="020F0502020204030204" pitchFamily="34" charset="0"/>
              </a:rPr>
              <a:t>自</a:t>
            </a:r>
            <a:r>
              <a:rPr lang="en-US" altLang="zh-CN" sz="1632" dirty="0">
                <a:latin typeface="黑体" panose="02010609060101010101" pitchFamily="49" charset="-122"/>
                <a:sym typeface="Calibri" panose="020F0502020204030204" pitchFamily="34" charset="0"/>
              </a:rPr>
              <a:t>2017</a:t>
            </a:r>
            <a:r>
              <a:rPr lang="zh-CN" altLang="en-US" sz="1632" dirty="0">
                <a:latin typeface="黑体" panose="02010609060101010101" pitchFamily="49" charset="-122"/>
                <a:sym typeface="Calibri" panose="020F0502020204030204" pitchFamily="34" charset="0"/>
              </a:rPr>
              <a:t>年</a:t>
            </a:r>
            <a:r>
              <a:rPr lang="en-US" altLang="zh-CN" sz="1632" dirty="0">
                <a:latin typeface="黑体" panose="02010609060101010101" pitchFamily="49" charset="-122"/>
                <a:sym typeface="Calibri" panose="020F0502020204030204" pitchFamily="34" charset="0"/>
              </a:rPr>
              <a:t>7</a:t>
            </a:r>
            <a:r>
              <a:rPr lang="zh-CN" altLang="en-US" sz="1632" dirty="0">
                <a:latin typeface="黑体" panose="02010609060101010101" pitchFamily="49" charset="-122"/>
                <a:sym typeface="Calibri" panose="020F0502020204030204" pitchFamily="34" charset="0"/>
              </a:rPr>
              <a:t>月</a:t>
            </a:r>
            <a:r>
              <a:rPr lang="en-US" altLang="zh-CN" sz="1632" dirty="0">
                <a:latin typeface="黑体" panose="02010609060101010101" pitchFamily="49" charset="-122"/>
                <a:sym typeface="Calibri" panose="020F0502020204030204" pitchFamily="34" charset="0"/>
              </a:rPr>
              <a:t>7</a:t>
            </a:r>
            <a:r>
              <a:rPr lang="zh-CN" altLang="en-US" sz="1632" dirty="0">
                <a:latin typeface="黑体" panose="02010609060101010101" pitchFamily="49" charset="-122"/>
                <a:sym typeface="Calibri" panose="020F0502020204030204" pitchFamily="34" charset="0"/>
              </a:rPr>
              <a:t>日至今，地震会商系统用户</a:t>
            </a:r>
            <a:r>
              <a:rPr lang="zh-CN" altLang="en-US" sz="1632" dirty="0"/>
              <a:t>报告浏览共</a:t>
            </a:r>
            <a:r>
              <a:rPr lang="en-US" altLang="zh-CN" sz="1632" dirty="0"/>
              <a:t>411118</a:t>
            </a:r>
            <a:r>
              <a:rPr lang="zh-CN" altLang="en-US" sz="1632" dirty="0"/>
              <a:t>次，平均每天浏览</a:t>
            </a:r>
            <a:r>
              <a:rPr lang="en-US" altLang="zh-CN" sz="1632" dirty="0"/>
              <a:t>890</a:t>
            </a:r>
            <a:r>
              <a:rPr lang="zh-CN" altLang="en-US" sz="1632" dirty="0"/>
              <a:t>次</a:t>
            </a:r>
          </a:p>
          <a:p>
            <a:pPr algn="ctr">
              <a:lnSpc>
                <a:spcPct val="150000"/>
              </a:lnSpc>
            </a:pPr>
            <a:endParaRPr lang="zh-CN" altLang="en-US" sz="1632" dirty="0"/>
          </a:p>
        </p:txBody>
      </p:sp>
      <p:sp>
        <p:nvSpPr>
          <p:cNvPr id="7" name="Rectangle 19">
            <a:extLst>
              <a:ext uri="{FF2B5EF4-FFF2-40B4-BE49-F238E27FC236}">
                <a16:creationId xmlns:a16="http://schemas.microsoft.com/office/drawing/2014/main" id="{8F6C92F1-4828-4AA6-BE35-6FFD1B456D79}"/>
              </a:ext>
            </a:extLst>
          </p:cNvPr>
          <p:cNvSpPr/>
          <p:nvPr/>
        </p:nvSpPr>
        <p:spPr bwMode="auto">
          <a:xfrm>
            <a:off x="-2681" y="-6688"/>
            <a:ext cx="12436475" cy="99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2">
            <a:extLst>
              <a:ext uri="{FF2B5EF4-FFF2-40B4-BE49-F238E27FC236}">
                <a16:creationId xmlns:a16="http://schemas.microsoft.com/office/drawing/2014/main" id="{F55BA919-8027-492B-8E22-541DA0816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 y="1618983"/>
            <a:ext cx="12439694" cy="5229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7">
            <a:extLst>
              <a:ext uri="{FF2B5EF4-FFF2-40B4-BE49-F238E27FC236}">
                <a16:creationId xmlns:a16="http://schemas.microsoft.com/office/drawing/2014/main" id="{76AC2830-62FA-4018-A0F3-A915C464FCCA}"/>
              </a:ext>
            </a:extLst>
          </p:cNvPr>
          <p:cNvSpPr>
            <a:spLocks noChangeArrowheads="1"/>
          </p:cNvSpPr>
          <p:nvPr/>
        </p:nvSpPr>
        <p:spPr bwMode="auto">
          <a:xfrm>
            <a:off x="122237" y="123052"/>
            <a:ext cx="8686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Arial" panose="020B0604020202020204" pitchFamily="34" charset="0"/>
                <a:ea typeface="黑体" panose="02010609060101010101" pitchFamily="49" charset="-122"/>
              </a:defRPr>
            </a:lvl1pPr>
            <a:lvl2pPr marL="742950" indent="-285750">
              <a:defRPr sz="1600">
                <a:solidFill>
                  <a:schemeClr val="tx1"/>
                </a:solidFill>
                <a:latin typeface="Arial" panose="020B0604020202020204" pitchFamily="34" charset="0"/>
                <a:ea typeface="黑体" panose="02010609060101010101" pitchFamily="49" charset="-122"/>
              </a:defRPr>
            </a:lvl2pPr>
            <a:lvl3pPr marL="1143000" indent="-228600">
              <a:defRPr sz="1600">
                <a:solidFill>
                  <a:schemeClr val="tx1"/>
                </a:solidFill>
                <a:latin typeface="Arial" panose="020B0604020202020204" pitchFamily="34" charset="0"/>
                <a:ea typeface="黑体" panose="02010609060101010101" pitchFamily="49" charset="-122"/>
              </a:defRPr>
            </a:lvl3pPr>
            <a:lvl4pPr marL="1600200" indent="-228600">
              <a:defRPr sz="1600">
                <a:solidFill>
                  <a:schemeClr val="tx1"/>
                </a:solidFill>
                <a:latin typeface="Arial" panose="020B0604020202020204" pitchFamily="34" charset="0"/>
                <a:ea typeface="黑体" panose="02010609060101010101" pitchFamily="49" charset="-122"/>
              </a:defRPr>
            </a:lvl4pPr>
            <a:lvl5pPr marL="2057400" indent="-228600">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黑体" panose="02010609060101010101" pitchFamily="49" charset="-122"/>
              </a:defRPr>
            </a:lvl9pPr>
          </a:lstStyle>
          <a:p>
            <a:r>
              <a:rPr lang="zh-CN" altLang="en-US" sz="3600" dirty="0">
                <a:solidFill>
                  <a:schemeClr val="bg1"/>
                </a:solidFill>
                <a:latin typeface="微软雅黑" panose="020B0503020204020204" pitchFamily="34" charset="-122"/>
                <a:ea typeface="微软雅黑" panose="020B0503020204020204" pitchFamily="34" charset="-122"/>
              </a:rPr>
              <a:t>地震分析会商系统（</a:t>
            </a:r>
            <a:r>
              <a:rPr lang="en-US" altLang="zh-CN" sz="3600" dirty="0">
                <a:solidFill>
                  <a:schemeClr val="bg1"/>
                </a:solidFill>
                <a:latin typeface="微软雅黑" panose="020B0503020204020204" pitchFamily="34" charset="-122"/>
                <a:ea typeface="微软雅黑" panose="020B0503020204020204" pitchFamily="34" charset="-122"/>
              </a:rPr>
              <a:t>ISPEC</a:t>
            </a:r>
            <a:r>
              <a:rPr lang="zh-CN" altLang="en-US" sz="3600" dirty="0">
                <a:solidFill>
                  <a:schemeClr val="bg1"/>
                </a:solidFill>
                <a:latin typeface="微软雅黑" panose="020B0503020204020204" pitchFamily="34" charset="-122"/>
                <a:ea typeface="微软雅黑" panose="020B0503020204020204" pitchFamily="34" charset="-122"/>
              </a:rPr>
              <a:t>）使用现状</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274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1B59E3F-A517-4881-89FF-7EDE04801F26}"/>
              </a:ext>
            </a:extLst>
          </p:cNvPr>
          <p:cNvCxnSpPr>
            <a:cxnSpLocks/>
          </p:cNvCxnSpPr>
          <p:nvPr/>
        </p:nvCxnSpPr>
        <p:spPr>
          <a:xfrm>
            <a:off x="5851030" y="1808108"/>
            <a:ext cx="5066900" cy="0"/>
          </a:xfrm>
          <a:prstGeom prst="line">
            <a:avLst/>
          </a:prstGeom>
          <a:ln>
            <a:solidFill>
              <a:schemeClr val="tx2">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8" name="标题 1">
            <a:extLst>
              <a:ext uri="{FF2B5EF4-FFF2-40B4-BE49-F238E27FC236}">
                <a16:creationId xmlns:a16="http://schemas.microsoft.com/office/drawing/2014/main" id="{FB882710-156E-41B7-B197-FAEF457FE0EF}"/>
              </a:ext>
            </a:extLst>
          </p:cNvPr>
          <p:cNvSpPr txBox="1">
            <a:spLocks/>
          </p:cNvSpPr>
          <p:nvPr/>
        </p:nvSpPr>
        <p:spPr bwMode="auto">
          <a:xfrm>
            <a:off x="5997913" y="-1"/>
            <a:ext cx="4809900" cy="184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rtlCol="0" anchor="ctr" anchorCtr="0" compatLnSpc="1">
            <a:prstTxWarp prst="textNoShape">
              <a:avLst/>
            </a:prstTxWarp>
            <a:normAutofit/>
          </a:bodyPr>
          <a:lstStyle>
            <a:lvl1pPr algn="ctr" eaLnBrk="1" hangingPunct="1">
              <a:lnSpc>
                <a:spcPct val="120000"/>
              </a:lnSpc>
              <a:defRPr sz="2800" b="1">
                <a:solidFill>
                  <a:srgbClr val="C20F2A"/>
                </a:solidFill>
                <a:latin typeface="方正粗倩简体" panose="03000509000000000000" pitchFamily="65" charset="-122"/>
                <a:ea typeface="方正粗倩简体" panose="03000509000000000000" pitchFamily="65" charset="-122"/>
                <a:cs typeface="+mj-cs"/>
              </a:defRPr>
            </a:lvl1pPr>
            <a:lvl2pPr algn="ctr" eaLnBrk="0" hangingPunct="0">
              <a:defRPr sz="4400">
                <a:solidFill>
                  <a:schemeClr val="tx2"/>
                </a:solidFill>
              </a:defRPr>
            </a:lvl2pPr>
            <a:lvl3pPr algn="ctr" eaLnBrk="0" hangingPunct="0">
              <a:defRPr sz="4400">
                <a:solidFill>
                  <a:schemeClr val="tx2"/>
                </a:solidFill>
              </a:defRPr>
            </a:lvl3pPr>
            <a:lvl4pPr algn="ctr" eaLnBrk="0" hangingPunct="0">
              <a:defRPr sz="4400">
                <a:solidFill>
                  <a:schemeClr val="tx2"/>
                </a:solidFill>
              </a:defRPr>
            </a:lvl4pPr>
            <a:lvl5pPr algn="ctr" eaLnBrk="0" hangingPunct="0">
              <a:defRPr sz="4400">
                <a:solidFill>
                  <a:schemeClr val="tx2"/>
                </a:solidFill>
              </a:defRPr>
            </a:lvl5pPr>
            <a:lvl6pPr marL="457200" algn="ctr" fontAlgn="base">
              <a:spcBef>
                <a:spcPct val="0"/>
              </a:spcBef>
              <a:spcAft>
                <a:spcPct val="0"/>
              </a:spcAft>
              <a:defRPr sz="4400">
                <a:solidFill>
                  <a:schemeClr val="tx2"/>
                </a:solidFill>
              </a:defRPr>
            </a:lvl6pPr>
            <a:lvl7pPr marL="914400" algn="ctr" fontAlgn="base">
              <a:spcBef>
                <a:spcPct val="0"/>
              </a:spcBef>
              <a:spcAft>
                <a:spcPct val="0"/>
              </a:spcAft>
              <a:defRPr sz="4400">
                <a:solidFill>
                  <a:schemeClr val="tx2"/>
                </a:solidFill>
              </a:defRPr>
            </a:lvl7pPr>
            <a:lvl8pPr marL="1371600" algn="ctr" fontAlgn="base">
              <a:spcBef>
                <a:spcPct val="0"/>
              </a:spcBef>
              <a:spcAft>
                <a:spcPct val="0"/>
              </a:spcAft>
              <a:defRPr sz="4400">
                <a:solidFill>
                  <a:schemeClr val="tx2"/>
                </a:solidFill>
              </a:defRPr>
            </a:lvl8pPr>
            <a:lvl9pPr marL="1828800" algn="ctr" fontAlgn="base">
              <a:spcBef>
                <a:spcPct val="0"/>
              </a:spcBef>
              <a:spcAft>
                <a:spcPct val="0"/>
              </a:spcAft>
              <a:defRPr sz="4400">
                <a:solidFill>
                  <a:schemeClr val="tx2"/>
                </a:solidFill>
              </a:defRPr>
            </a:lvl9pPr>
          </a:lstStyle>
          <a:p>
            <a:r>
              <a:rPr lang="zh-CN" altLang="en-US" sz="2856" dirty="0">
                <a:latin typeface="微软雅黑" panose="020B0503020204020204" pitchFamily="34" charset="-122"/>
                <a:ea typeface="微软雅黑" panose="020B0503020204020204" pitchFamily="34" charset="-122"/>
              </a:rPr>
              <a:t>中国地震局局长郑国光指出：</a:t>
            </a:r>
          </a:p>
        </p:txBody>
      </p:sp>
      <p:pic>
        <p:nvPicPr>
          <p:cNvPr id="10" name="图片 9" descr="图片包含 人员, 餐桌, 室内, 就坐&#10;&#10;已生成极高可信度的说明">
            <a:extLst>
              <a:ext uri="{FF2B5EF4-FFF2-40B4-BE49-F238E27FC236}">
                <a16:creationId xmlns:a16="http://schemas.microsoft.com/office/drawing/2014/main" id="{53DCE5E8-56E9-4D56-90E1-176F51E575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220" r="23226"/>
          <a:stretch/>
        </p:blipFill>
        <p:spPr>
          <a:xfrm flipH="1">
            <a:off x="783567" y="376346"/>
            <a:ext cx="4920580" cy="6241833"/>
          </a:xfrm>
          <a:prstGeom prst="rect">
            <a:avLst/>
          </a:prstGeom>
        </p:spPr>
      </p:pic>
      <p:sp>
        <p:nvSpPr>
          <p:cNvPr id="7" name="矩形 6"/>
          <p:cNvSpPr/>
          <p:nvPr/>
        </p:nvSpPr>
        <p:spPr>
          <a:xfrm>
            <a:off x="6142037" y="3681196"/>
            <a:ext cx="5504273" cy="1222451"/>
          </a:xfrm>
          <a:prstGeom prst="rect">
            <a:avLst/>
          </a:prstGeom>
        </p:spPr>
        <p:txBody>
          <a:bodyPr wrap="square">
            <a:spAutoFit/>
          </a:bodyPr>
          <a:lstStyle/>
          <a:p>
            <a:r>
              <a:rPr lang="zh-CN" altLang="en-US" sz="2448" b="1" dirty="0">
                <a:solidFill>
                  <a:srgbClr val="0070C0"/>
                </a:solidFill>
                <a:latin typeface="微软雅黑" panose="020B0503020204020204" pitchFamily="34" charset="-122"/>
                <a:ea typeface="微软雅黑" panose="020B0503020204020204" pitchFamily="34" charset="-122"/>
              </a:rPr>
              <a:t>“推动地震信息化核心是数据，基础是</a:t>
            </a:r>
            <a:r>
              <a:rPr lang="zh-CN" altLang="en-US" sz="2448" b="1" dirty="0">
                <a:solidFill>
                  <a:srgbClr val="FF0000"/>
                </a:solidFill>
                <a:latin typeface="微软雅黑" panose="020B0503020204020204" pitchFamily="34" charset="-122"/>
                <a:ea typeface="微软雅黑" panose="020B0503020204020204" pitchFamily="34" charset="-122"/>
              </a:rPr>
              <a:t>标准</a:t>
            </a:r>
            <a:r>
              <a:rPr lang="zh-CN" altLang="en-US" sz="2448" b="1" dirty="0">
                <a:solidFill>
                  <a:srgbClr val="0070C0"/>
                </a:solidFill>
                <a:latin typeface="微软雅黑" panose="020B0503020204020204" pitchFamily="34" charset="-122"/>
                <a:ea typeface="微软雅黑" panose="020B0503020204020204" pitchFamily="34" charset="-122"/>
              </a:rPr>
              <a:t>，重点是</a:t>
            </a:r>
            <a:r>
              <a:rPr lang="zh-CN" altLang="en-US" sz="2448" b="1" dirty="0">
                <a:solidFill>
                  <a:srgbClr val="FF0000"/>
                </a:solidFill>
                <a:latin typeface="微软雅黑" panose="020B0503020204020204" pitchFamily="34" charset="-122"/>
                <a:ea typeface="微软雅黑" panose="020B0503020204020204" pitchFamily="34" charset="-122"/>
              </a:rPr>
              <a:t>业务信息化</a:t>
            </a:r>
            <a:r>
              <a:rPr lang="zh-CN" altLang="en-US" sz="2448" b="1" dirty="0">
                <a:solidFill>
                  <a:srgbClr val="0070C0"/>
                </a:solidFill>
                <a:latin typeface="微软雅黑" panose="020B0503020204020204" pitchFamily="34" charset="-122"/>
                <a:ea typeface="微软雅黑" panose="020B0503020204020204" pitchFamily="34" charset="-122"/>
              </a:rPr>
              <a:t>，关键是思想的转变和观念的革新，根本在人。”</a:t>
            </a:r>
          </a:p>
        </p:txBody>
      </p:sp>
      <p:sp>
        <p:nvSpPr>
          <p:cNvPr id="9" name="矩形 8"/>
          <p:cNvSpPr/>
          <p:nvPr/>
        </p:nvSpPr>
        <p:spPr>
          <a:xfrm>
            <a:off x="6142037" y="2278062"/>
            <a:ext cx="5636906" cy="845744"/>
          </a:xfrm>
          <a:prstGeom prst="rect">
            <a:avLst/>
          </a:prstGeom>
        </p:spPr>
        <p:txBody>
          <a:bodyPr wrap="square">
            <a:spAutoFit/>
          </a:bodyPr>
          <a:lstStyle/>
          <a:p>
            <a:r>
              <a:rPr lang="zh-CN" altLang="en-US" sz="2448" b="1" dirty="0">
                <a:solidFill>
                  <a:srgbClr val="0070C0"/>
                </a:solidFill>
                <a:latin typeface="微软雅黑" panose="020B0503020204020204" pitchFamily="34" charset="-122"/>
                <a:ea typeface="微软雅黑" panose="020B0503020204020204" pitchFamily="34" charset="-122"/>
              </a:rPr>
              <a:t>地震监测预报业务是典型的</a:t>
            </a:r>
            <a:r>
              <a:rPr lang="zh-CN" altLang="en-US" sz="2448" b="1" dirty="0">
                <a:solidFill>
                  <a:srgbClr val="FF0000"/>
                </a:solidFill>
                <a:latin typeface="微软雅黑" panose="020B0503020204020204" pitchFamily="34" charset="-122"/>
                <a:ea typeface="微软雅黑" panose="020B0503020204020204" pitchFamily="34" charset="-122"/>
              </a:rPr>
              <a:t>研究型业务</a:t>
            </a:r>
            <a:r>
              <a:rPr lang="zh-CN" altLang="en-US" sz="2448" b="1" dirty="0">
                <a:solidFill>
                  <a:srgbClr val="0070C0"/>
                </a:solidFill>
                <a:latin typeface="微软雅黑" panose="020B0503020204020204" pitchFamily="34" charset="-122"/>
                <a:ea typeface="微软雅黑" panose="020B0503020204020204" pitchFamily="34" charset="-122"/>
              </a:rPr>
              <a:t>，必须依靠科技创新。</a:t>
            </a:r>
            <a:endParaRPr lang="en-US" altLang="zh-CN" sz="2448" b="1" dirty="0">
              <a:solidFill>
                <a:srgbClr val="0070C0"/>
              </a:solidFill>
              <a:latin typeface="微软雅黑" panose="020B0503020204020204" pitchFamily="34" charset="-122"/>
              <a:ea typeface="微软雅黑" panose="020B0503020204020204" pitchFamily="34" charset="-122"/>
            </a:endParaRPr>
          </a:p>
        </p:txBody>
      </p:sp>
      <p:sp>
        <p:nvSpPr>
          <p:cNvPr id="2" name="矩形 1"/>
          <p:cNvSpPr/>
          <p:nvPr/>
        </p:nvSpPr>
        <p:spPr>
          <a:xfrm>
            <a:off x="5702058" y="5707062"/>
            <a:ext cx="4921394" cy="469039"/>
          </a:xfrm>
          <a:prstGeom prst="rect">
            <a:avLst/>
          </a:prstGeom>
        </p:spPr>
        <p:txBody>
          <a:bodyPr wrap="square">
            <a:spAutoFit/>
          </a:bodyPr>
          <a:lstStyle/>
          <a:p>
            <a:pPr algn="ctr" fontAlgn="base"/>
            <a:r>
              <a:rPr lang="en-US" altLang="zh-CN" sz="2448" b="1" dirty="0">
                <a:solidFill>
                  <a:srgbClr val="0070C0"/>
                </a:solidFill>
                <a:latin typeface="微软雅黑" panose="020B0503020204020204" pitchFamily="34" charset="-122"/>
                <a:ea typeface="微软雅黑" panose="020B0503020204020204" pitchFamily="34" charset="-122"/>
              </a:rPr>
              <a:t>2030</a:t>
            </a:r>
            <a:r>
              <a:rPr lang="zh-CN" altLang="en-US" sz="2448" b="1" dirty="0">
                <a:solidFill>
                  <a:srgbClr val="0070C0"/>
                </a:solidFill>
                <a:latin typeface="微软雅黑" panose="020B0503020204020204" pitchFamily="34" charset="-122"/>
                <a:ea typeface="微软雅黑" panose="020B0503020204020204" pitchFamily="34" charset="-122"/>
              </a:rPr>
              <a:t>年建成</a:t>
            </a:r>
            <a:r>
              <a:rPr lang="zh-CN" altLang="en-US" sz="2448" b="1" dirty="0">
                <a:solidFill>
                  <a:srgbClr val="FF0000"/>
                </a:solidFill>
                <a:latin typeface="微软雅黑" panose="020B0503020204020204" pitchFamily="34" charset="-122"/>
                <a:ea typeface="微软雅黑" panose="020B0503020204020204" pitchFamily="34" charset="-122"/>
              </a:rPr>
              <a:t>地震科技强国</a:t>
            </a:r>
          </a:p>
        </p:txBody>
      </p:sp>
    </p:spTree>
    <p:extLst>
      <p:ext uri="{BB962C8B-B14F-4D97-AF65-F5344CB8AC3E}">
        <p14:creationId xmlns:p14="http://schemas.microsoft.com/office/powerpoint/2010/main" val="967839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45265752"/>
              </p:ext>
            </p:extLst>
          </p:nvPr>
        </p:nvGraphicFramePr>
        <p:xfrm>
          <a:off x="273455" y="1580359"/>
          <a:ext cx="11889564" cy="3444225"/>
        </p:xfrm>
        <a:graphic>
          <a:graphicData uri="http://schemas.openxmlformats.org/drawingml/2006/table">
            <a:tbl>
              <a:tblPr firstRow="1">
                <a:tableStyleId>{5C22544A-7EE6-4342-B048-85BDC9FD1C3A}</a:tableStyleId>
              </a:tblPr>
              <a:tblGrid>
                <a:gridCol w="3963188">
                  <a:extLst>
                    <a:ext uri="{9D8B030D-6E8A-4147-A177-3AD203B41FA5}">
                      <a16:colId xmlns:a16="http://schemas.microsoft.com/office/drawing/2014/main" val="20000"/>
                    </a:ext>
                  </a:extLst>
                </a:gridCol>
                <a:gridCol w="3963188">
                  <a:extLst>
                    <a:ext uri="{9D8B030D-6E8A-4147-A177-3AD203B41FA5}">
                      <a16:colId xmlns:a16="http://schemas.microsoft.com/office/drawing/2014/main" val="20001"/>
                    </a:ext>
                  </a:extLst>
                </a:gridCol>
                <a:gridCol w="3963188">
                  <a:extLst>
                    <a:ext uri="{9D8B030D-6E8A-4147-A177-3AD203B41FA5}">
                      <a16:colId xmlns:a16="http://schemas.microsoft.com/office/drawing/2014/main" val="20002"/>
                    </a:ext>
                  </a:extLst>
                </a:gridCol>
              </a:tblGrid>
              <a:tr h="640080">
                <a:tc>
                  <a:txBody>
                    <a:bodyPr/>
                    <a:lstStyle/>
                    <a:p>
                      <a:pPr defTabSz="932472" fontAlgn="base">
                        <a:lnSpc>
                          <a:spcPct val="90000"/>
                        </a:lnSpc>
                        <a:spcBef>
                          <a:spcPct val="0"/>
                        </a:spcBef>
                        <a:spcAft>
                          <a:spcPct val="0"/>
                        </a:spcAft>
                      </a:pPr>
                      <a:r>
                        <a:rPr lang="zh-CN" altLang="en-US" sz="2600" b="0" kern="1200" dirty="0">
                          <a:gradFill>
                            <a:gsLst>
                              <a:gs pos="0">
                                <a:srgbClr val="FFFFFF"/>
                              </a:gs>
                              <a:gs pos="100000">
                                <a:srgbClr val="FFFFFF"/>
                              </a:gs>
                            </a:gsLst>
                            <a:lin ang="5400000" scaled="0"/>
                          </a:gradFill>
                          <a:latin typeface="+mj-lt"/>
                          <a:ea typeface="Segoe UI" pitchFamily="34" charset="0"/>
                          <a:cs typeface="Segoe UI" pitchFamily="34" charset="0"/>
                        </a:rPr>
                        <a:t>业务人员参与系统建设</a:t>
                      </a:r>
                      <a:endParaRPr lang="en-US" sz="2600" b="0"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82880" marR="182880" marT="91440" marB="91440"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zh-CN" altLang="en-US" sz="2600" b="0" kern="1200" dirty="0">
                          <a:gradFill>
                            <a:gsLst>
                              <a:gs pos="0">
                                <a:srgbClr val="FFFFFF"/>
                              </a:gs>
                              <a:gs pos="100000">
                                <a:srgbClr val="FFFFFF"/>
                              </a:gs>
                            </a:gsLst>
                            <a:lin ang="5400000" scaled="0"/>
                          </a:gradFill>
                          <a:latin typeface="+mj-lt"/>
                          <a:ea typeface="Segoe UI" pitchFamily="34" charset="0"/>
                          <a:cs typeface="Segoe UI" pitchFamily="34" charset="0"/>
                        </a:rPr>
                        <a:t>去中心化的管理模式</a:t>
                      </a:r>
                      <a:endParaRPr lang="en-US" sz="2600" b="0"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82880" marR="182880"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zh-CN" altLang="en-US" sz="2600" b="0" kern="1200" dirty="0">
                          <a:gradFill>
                            <a:gsLst>
                              <a:gs pos="0">
                                <a:srgbClr val="FFFFFF"/>
                              </a:gs>
                              <a:gs pos="100000">
                                <a:srgbClr val="FFFFFF"/>
                              </a:gs>
                            </a:gsLst>
                            <a:lin ang="5400000" scaled="0"/>
                          </a:gradFill>
                          <a:latin typeface="+mj-lt"/>
                          <a:ea typeface="Segoe UI" pitchFamily="34" charset="0"/>
                          <a:cs typeface="Segoe UI" pitchFamily="34" charset="0"/>
                        </a:rPr>
                        <a:t>开放平台技术</a:t>
                      </a:r>
                      <a:endParaRPr lang="en-US" sz="2600" b="0"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82880" marR="182880" marT="91440" marB="91440"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41105">
                <a:tc>
                  <a:txBody>
                    <a:bodyPr/>
                    <a:lstStyle/>
                    <a:p>
                      <a:r>
                        <a:rPr lang="zh-CN" altLang="en-US" sz="1800" kern="1200" dirty="0">
                          <a:solidFill>
                            <a:schemeClr val="bg1"/>
                          </a:solidFill>
                          <a:latin typeface="+mj-lt"/>
                          <a:ea typeface="+mn-ea"/>
                          <a:cs typeface="+mn-cs"/>
                        </a:rPr>
                        <a:t>降低系统开发对</a:t>
                      </a:r>
                      <a:r>
                        <a:rPr lang="en-US" altLang="zh-CN" sz="1800" kern="1200" dirty="0">
                          <a:solidFill>
                            <a:schemeClr val="bg1"/>
                          </a:solidFill>
                          <a:latin typeface="+mj-lt"/>
                          <a:ea typeface="+mn-ea"/>
                          <a:cs typeface="+mn-cs"/>
                        </a:rPr>
                        <a:t>IT</a:t>
                      </a:r>
                      <a:r>
                        <a:rPr lang="zh-CN" altLang="en-US" sz="1800" kern="1200" dirty="0">
                          <a:solidFill>
                            <a:schemeClr val="bg1"/>
                          </a:solidFill>
                          <a:latin typeface="+mj-lt"/>
                          <a:ea typeface="+mn-ea"/>
                          <a:cs typeface="+mn-cs"/>
                        </a:rPr>
                        <a:t>技术的要求；</a:t>
                      </a:r>
                      <a:endParaRPr lang="en-US" altLang="zh-CN" sz="1800" kern="1200" dirty="0">
                        <a:solidFill>
                          <a:schemeClr val="bg1"/>
                        </a:solidFill>
                        <a:latin typeface="+mj-lt"/>
                        <a:ea typeface="+mn-ea"/>
                        <a:cs typeface="+mn-cs"/>
                      </a:endParaRPr>
                    </a:p>
                    <a:p>
                      <a:r>
                        <a:rPr lang="zh-CN" altLang="en-US" sz="1800" kern="1200" dirty="0">
                          <a:solidFill>
                            <a:schemeClr val="bg1"/>
                          </a:solidFill>
                          <a:latin typeface="+mj-lt"/>
                          <a:ea typeface="+mn-ea"/>
                          <a:cs typeface="+mn-cs"/>
                        </a:rPr>
                        <a:t>一线业务人员参与开发</a:t>
                      </a:r>
                      <a:endParaRPr lang="en-US" altLang="zh-CN" sz="1800" kern="1200" dirty="0">
                        <a:solidFill>
                          <a:schemeClr val="bg1"/>
                        </a:solidFill>
                        <a:latin typeface="+mj-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zh-CN" altLang="en-US" sz="1800" kern="1200" dirty="0">
                          <a:solidFill>
                            <a:schemeClr val="bg1"/>
                          </a:solidFill>
                          <a:latin typeface="+mj-lt"/>
                          <a:ea typeface="+mn-ea"/>
                          <a:cs typeface="+mn-cs"/>
                        </a:rPr>
                        <a:t>云平台提供服务</a:t>
                      </a:r>
                      <a:endParaRPr lang="en-US" altLang="zh-CN" sz="1800" kern="1200" dirty="0">
                        <a:solidFill>
                          <a:schemeClr val="bg1"/>
                        </a:solidFill>
                        <a:latin typeface="+mj-lt"/>
                        <a:ea typeface="+mn-ea"/>
                        <a:cs typeface="+mn-cs"/>
                      </a:endParaRPr>
                    </a:p>
                    <a:p>
                      <a:pPr marL="0" marR="0" indent="0" algn="l" defTabSz="932742" rtl="0" eaLnBrk="1" fontAlgn="auto" latinLnBrk="0" hangingPunct="1">
                        <a:lnSpc>
                          <a:spcPct val="100000"/>
                        </a:lnSpc>
                        <a:spcBef>
                          <a:spcPts val="0"/>
                        </a:spcBef>
                        <a:spcAft>
                          <a:spcPts val="0"/>
                        </a:spcAft>
                        <a:buClrTx/>
                        <a:buSzTx/>
                        <a:buFontTx/>
                        <a:buNone/>
                        <a:tabLst/>
                        <a:defRPr/>
                      </a:pPr>
                      <a:r>
                        <a:rPr lang="zh-CN" altLang="en-US" sz="1800" kern="1200" dirty="0">
                          <a:solidFill>
                            <a:schemeClr val="bg1"/>
                          </a:solidFill>
                          <a:latin typeface="+mj-lt"/>
                          <a:ea typeface="+mn-ea"/>
                          <a:cs typeface="+mn-cs"/>
                        </a:rPr>
                        <a:t>以省局和业务单位运行服务</a:t>
                      </a:r>
                      <a:endParaRPr lang="en-US" sz="1800" kern="1200" dirty="0">
                        <a:solidFill>
                          <a:schemeClr val="bg1"/>
                        </a:solidFill>
                        <a:latin typeface="+mj-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bg1"/>
                          </a:solidFill>
                          <a:latin typeface="+mj-lt"/>
                          <a:ea typeface="+mn-ea"/>
                          <a:cs typeface="+mn-cs"/>
                        </a:rPr>
                        <a:t>开展技术培训和开发案例教材；</a:t>
                      </a:r>
                      <a:endParaRPr lang="en-US" altLang="zh-CN" sz="1800" b="0" kern="1200" dirty="0">
                        <a:solidFill>
                          <a:schemeClr val="bg1"/>
                        </a:solidFill>
                        <a:latin typeface="+mj-lt"/>
                        <a:ea typeface="+mn-ea"/>
                        <a:cs typeface="+mn-cs"/>
                      </a:endParaRPr>
                    </a:p>
                    <a:p>
                      <a:pPr marL="0" marR="0" indent="0" algn="l" defTabSz="932742"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bg1"/>
                          </a:solidFill>
                          <a:latin typeface="+mj-lt"/>
                          <a:ea typeface="+mn-ea"/>
                          <a:cs typeface="+mn-cs"/>
                        </a:rPr>
                        <a:t>建立开发技术标准</a:t>
                      </a:r>
                      <a:endParaRPr lang="en-US" sz="1800" b="0" kern="1200" dirty="0">
                        <a:solidFill>
                          <a:schemeClr val="bg1"/>
                        </a:solidFill>
                        <a:latin typeface="+mj-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18BB"/>
                    </a:solidFill>
                  </a:tcPr>
                </a:tc>
                <a:extLst>
                  <a:ext uri="{0D108BD9-81ED-4DB2-BD59-A6C34878D82A}">
                    <a16:rowId xmlns:a16="http://schemas.microsoft.com/office/drawing/2014/main" val="10001"/>
                  </a:ext>
                </a:extLst>
              </a:tr>
              <a:tr h="14630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cxnSp>
        <p:nvCxnSpPr>
          <p:cNvPr id="12" name="Straight Connector 11"/>
          <p:cNvCxnSpPr/>
          <p:nvPr/>
        </p:nvCxnSpPr>
        <p:spPr>
          <a:xfrm>
            <a:off x="4237037" y="2049462"/>
            <a:ext cx="0" cy="459990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220518" y="2049462"/>
            <a:ext cx="0" cy="459990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0" y="-1"/>
            <a:ext cx="12436475" cy="1398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altLang="zh-CN" sz="4400" dirty="0">
                <a:solidFill>
                  <a:srgbClr val="FFFFFF"/>
                </a:solidFill>
              </a:rPr>
              <a:t>2018</a:t>
            </a:r>
            <a:r>
              <a:rPr lang="zh-CN" altLang="en-US" sz="4400" dirty="0">
                <a:solidFill>
                  <a:srgbClr val="FFFFFF"/>
                </a:solidFill>
              </a:rPr>
              <a:t>年度项目工作总结</a:t>
            </a:r>
            <a:endParaRPr sz="4400" dirty="0">
              <a:solidFill>
                <a:srgbClr val="FFFFFF"/>
              </a:solidFill>
            </a:endParaRPr>
          </a:p>
        </p:txBody>
      </p:sp>
      <p:sp>
        <p:nvSpPr>
          <p:cNvPr id="2" name="矩形 1">
            <a:extLst>
              <a:ext uri="{FF2B5EF4-FFF2-40B4-BE49-F238E27FC236}">
                <a16:creationId xmlns:a16="http://schemas.microsoft.com/office/drawing/2014/main" id="{05B9434F-C253-4768-BCEA-2CEB4A8932C4}"/>
              </a:ext>
            </a:extLst>
          </p:cNvPr>
          <p:cNvSpPr/>
          <p:nvPr/>
        </p:nvSpPr>
        <p:spPr>
          <a:xfrm>
            <a:off x="273454" y="3933916"/>
            <a:ext cx="11889549" cy="2308324"/>
          </a:xfrm>
          <a:prstGeom prst="rect">
            <a:avLst/>
          </a:prstGeom>
        </p:spPr>
        <p:txBody>
          <a:bodyPr wrap="square">
            <a:spAutoFit/>
          </a:bodyPr>
          <a:lstStyle/>
          <a:p>
            <a:r>
              <a:rPr lang="en-US" altLang="zh-CN" sz="2400" dirty="0"/>
              <a:t>2018</a:t>
            </a:r>
            <a:r>
              <a:rPr lang="zh-CN" altLang="en-US" sz="2400" dirty="0"/>
              <a:t>年度：</a:t>
            </a:r>
            <a:endParaRPr lang="en-US" altLang="zh-CN" sz="2400" dirty="0"/>
          </a:p>
          <a:p>
            <a:r>
              <a:rPr lang="en-US" altLang="zh-CN" sz="2400" dirty="0"/>
              <a:t>1</a:t>
            </a:r>
            <a:r>
              <a:rPr lang="zh-CN" altLang="en-US" sz="2400" dirty="0"/>
              <a:t>、完成了系统运维团队建设，实现了业务人员参与会商系统建设的目标；</a:t>
            </a:r>
            <a:endParaRPr lang="en-US" altLang="zh-CN" sz="2400" dirty="0"/>
          </a:p>
          <a:p>
            <a:r>
              <a:rPr lang="en-US" altLang="zh-CN" sz="2400" dirty="0"/>
              <a:t>2</a:t>
            </a:r>
            <a:r>
              <a:rPr lang="zh-CN" altLang="en-US" sz="2400" dirty="0"/>
              <a:t>、以江苏局、内蒙局、江西局、西藏局为代表的一批单位已经实现了业务应用；</a:t>
            </a:r>
            <a:endParaRPr lang="en-US" altLang="zh-CN" sz="2400" dirty="0"/>
          </a:p>
          <a:p>
            <a:r>
              <a:rPr lang="en-US" altLang="zh-CN" sz="2400" dirty="0"/>
              <a:t>3</a:t>
            </a:r>
            <a:r>
              <a:rPr lang="zh-CN" altLang="en-US" sz="2400" dirty="0"/>
              <a:t>、四大学科团队都已经与该系统对接，并研发了相应的技术方法模块；</a:t>
            </a:r>
            <a:endParaRPr lang="en-US" altLang="zh-CN" sz="2400" dirty="0"/>
          </a:p>
          <a:p>
            <a:r>
              <a:rPr lang="en-US" altLang="zh-CN" sz="2400" dirty="0"/>
              <a:t>4</a:t>
            </a:r>
            <a:r>
              <a:rPr lang="zh-CN" altLang="en-US" sz="2400" dirty="0"/>
              <a:t>、通过集中工作等形式，编写完成了一批云端自动运行的业务流程；</a:t>
            </a:r>
            <a:endParaRPr lang="en-US" altLang="zh-CN" sz="2400" dirty="0"/>
          </a:p>
          <a:p>
            <a:r>
              <a:rPr lang="en-US" altLang="zh-CN" sz="2400" dirty="0"/>
              <a:t>5</a:t>
            </a:r>
            <a:r>
              <a:rPr lang="zh-CN" altLang="en-US" sz="2400" dirty="0"/>
              <a:t>、在多次用户培训工作的基础上，积累了大量的培训案例和教材。</a:t>
            </a:r>
            <a:endParaRPr lang="en-US" altLang="zh-CN" sz="2400" dirty="0"/>
          </a:p>
        </p:txBody>
      </p:sp>
    </p:spTree>
    <p:extLst>
      <p:ext uri="{BB962C8B-B14F-4D97-AF65-F5344CB8AC3E}">
        <p14:creationId xmlns:p14="http://schemas.microsoft.com/office/powerpoint/2010/main" val="37747390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5" y="2486"/>
            <a:ext cx="12437735" cy="6993176"/>
          </a:xfrm>
          <a:prstGeom prst="rect">
            <a:avLst/>
          </a:prstGeom>
        </p:spPr>
      </p:pic>
      <p:sp>
        <p:nvSpPr>
          <p:cNvPr id="26" name="black overlay"/>
          <p:cNvSpPr/>
          <p:nvPr/>
        </p:nvSpPr>
        <p:spPr bwMode="auto">
          <a:xfrm>
            <a:off x="1765" y="992"/>
            <a:ext cx="12442277" cy="7034104"/>
          </a:xfrm>
          <a:prstGeom prst="rect">
            <a:avLst/>
          </a:prstGeom>
          <a:solidFill>
            <a:srgbClr val="181818">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ur society and tech"/>
          <p:cNvSpPr>
            <a:spLocks noGrp="1"/>
          </p:cNvSpPr>
          <p:nvPr>
            <p:ph type="title"/>
          </p:nvPr>
        </p:nvSpPr>
        <p:spPr>
          <a:xfrm>
            <a:off x="247880" y="66328"/>
            <a:ext cx="12073919" cy="1504070"/>
          </a:xfrm>
        </p:spPr>
        <p:txBody>
          <a:bodyPr anchor="ctr"/>
          <a:lstStyle/>
          <a:p>
            <a:pPr marL="28563" algn="ctr" defTabSz="932114" fontAlgn="base">
              <a:lnSpc>
                <a:spcPct val="95000"/>
              </a:lnSpc>
              <a:spcAft>
                <a:spcPct val="0"/>
              </a:spcAft>
              <a:defRPr/>
            </a:pPr>
            <a:r>
              <a:rPr lang="zh-CN" altLang="en-US" sz="4000" b="1" dirty="0">
                <a:gradFill>
                  <a:gsLst>
                    <a:gs pos="0">
                      <a:srgbClr val="FFFFFF"/>
                    </a:gs>
                    <a:gs pos="100000">
                      <a:srgbClr val="FFFFFF"/>
                    </a:gs>
                  </a:gsLst>
                  <a:lin ang="5400000" scaled="0"/>
                </a:gradFill>
                <a:cs typeface="Segoe UI Semilight" panose="020B0402040204020203" pitchFamily="34" charset="0"/>
              </a:rPr>
              <a:t>智能化地震会商系统的主要特点</a:t>
            </a:r>
            <a:endParaRPr lang="en-US" sz="3998" b="1" dirty="0">
              <a:gradFill>
                <a:gsLst>
                  <a:gs pos="0">
                    <a:srgbClr val="FFFFFF"/>
                  </a:gs>
                  <a:gs pos="100000">
                    <a:srgbClr val="FFFFFF"/>
                  </a:gs>
                </a:gsLst>
                <a:lin ang="5400000" scaled="0"/>
              </a:gradFill>
              <a:cs typeface="Segoe UI Semilight" panose="020B0402040204020203" pitchFamily="34" charset="0"/>
            </a:endParaRPr>
          </a:p>
        </p:txBody>
      </p:sp>
      <p:sp>
        <p:nvSpPr>
          <p:cNvPr id="3" name="文本框 2"/>
          <p:cNvSpPr txBox="1"/>
          <p:nvPr/>
        </p:nvSpPr>
        <p:spPr>
          <a:xfrm>
            <a:off x="509517" y="1570398"/>
            <a:ext cx="11550647" cy="3785652"/>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3200" b="1" dirty="0">
                <a:gradFill>
                  <a:gsLst>
                    <a:gs pos="0">
                      <a:srgbClr val="FFFFFF"/>
                    </a:gs>
                    <a:gs pos="100000">
                      <a:srgbClr val="FFFFFF"/>
                    </a:gs>
                  </a:gsLst>
                  <a:lin ang="5400000" scaled="0"/>
                </a:gradFill>
                <a:cs typeface="Segoe UI Semilight" panose="020B0402040204020203" pitchFamily="34" charset="0"/>
              </a:rPr>
              <a:t>通过可视化的流程设计，使业务人员参与系统建设；</a:t>
            </a:r>
            <a:endParaRPr lang="en-US" altLang="zh-CN" sz="3200" b="1" dirty="0">
              <a:gradFill>
                <a:gsLst>
                  <a:gs pos="0">
                    <a:srgbClr val="FFFFFF"/>
                  </a:gs>
                  <a:gs pos="100000">
                    <a:srgbClr val="FFFFFF"/>
                  </a:gs>
                </a:gsLst>
                <a:lin ang="5400000" scaled="0"/>
              </a:gradFill>
              <a:cs typeface="Segoe UI Semilight" panose="020B0402040204020203" pitchFamily="34" charset="0"/>
            </a:endParaRPr>
          </a:p>
          <a:p>
            <a:pPr marL="342900" indent="-342900">
              <a:lnSpc>
                <a:spcPct val="150000"/>
              </a:lnSpc>
              <a:buFont typeface="Wingdings" panose="05000000000000000000" pitchFamily="2" charset="2"/>
              <a:buChar char="n"/>
            </a:pPr>
            <a:r>
              <a:rPr lang="zh-CN" altLang="en-US" sz="3200" b="1" dirty="0">
                <a:gradFill>
                  <a:gsLst>
                    <a:gs pos="0">
                      <a:srgbClr val="FFFFFF"/>
                    </a:gs>
                    <a:gs pos="100000">
                      <a:srgbClr val="FFFFFF"/>
                    </a:gs>
                  </a:gsLst>
                  <a:lin ang="5400000" scaled="0"/>
                </a:gradFill>
                <a:cs typeface="Segoe UI Semilight" panose="020B0402040204020203" pitchFamily="34" charset="0"/>
              </a:rPr>
              <a:t>通过开放式的平台技术和私有云环境充分使用公共资源；</a:t>
            </a:r>
          </a:p>
          <a:p>
            <a:pPr marL="342900" indent="-342900">
              <a:lnSpc>
                <a:spcPct val="150000"/>
              </a:lnSpc>
              <a:buFont typeface="Wingdings" panose="05000000000000000000" pitchFamily="2" charset="2"/>
              <a:buChar char="n"/>
            </a:pPr>
            <a:r>
              <a:rPr lang="zh-CN" altLang="en-US" sz="3200" b="1" dirty="0">
                <a:gradFill>
                  <a:gsLst>
                    <a:gs pos="0">
                      <a:srgbClr val="FFFFFF"/>
                    </a:gs>
                    <a:gs pos="100000">
                      <a:srgbClr val="FFFFFF"/>
                    </a:gs>
                  </a:gsLst>
                  <a:lin ang="5400000" scaled="0"/>
                </a:gradFill>
                <a:cs typeface="Segoe UI Semilight" panose="020B0402040204020203" pitchFamily="34" charset="0"/>
              </a:rPr>
              <a:t>通过智能化的技术，让实时数据获取更加便捷；</a:t>
            </a:r>
          </a:p>
          <a:p>
            <a:pPr marL="342900" indent="-342900">
              <a:lnSpc>
                <a:spcPct val="150000"/>
              </a:lnSpc>
              <a:buFont typeface="Wingdings" panose="05000000000000000000" pitchFamily="2" charset="2"/>
              <a:buChar char="n"/>
            </a:pPr>
            <a:r>
              <a:rPr lang="zh-CN" altLang="en-US" sz="3200" b="1" dirty="0">
                <a:gradFill>
                  <a:gsLst>
                    <a:gs pos="0">
                      <a:srgbClr val="FFFFFF"/>
                    </a:gs>
                    <a:gs pos="100000">
                      <a:srgbClr val="FFFFFF"/>
                    </a:gs>
                  </a:gsLst>
                  <a:lin ang="5400000" scaled="0"/>
                </a:gradFill>
                <a:cs typeface="Segoe UI Semilight" panose="020B0402040204020203" pitchFamily="34" charset="0"/>
              </a:rPr>
              <a:t>通过使用本地大数据，提供精细化服务；</a:t>
            </a:r>
          </a:p>
          <a:p>
            <a:pPr marL="342900" indent="-342900">
              <a:lnSpc>
                <a:spcPct val="150000"/>
              </a:lnSpc>
              <a:buFont typeface="Wingdings" panose="05000000000000000000" pitchFamily="2" charset="2"/>
              <a:buChar char="n"/>
            </a:pPr>
            <a:r>
              <a:rPr lang="zh-CN" altLang="en-US" sz="3200" b="1" dirty="0">
                <a:gradFill>
                  <a:gsLst>
                    <a:gs pos="0">
                      <a:srgbClr val="FFFFFF"/>
                    </a:gs>
                    <a:gs pos="100000">
                      <a:srgbClr val="FFFFFF"/>
                    </a:gs>
                  </a:gsLst>
                  <a:lin ang="5400000" scaled="0"/>
                </a:gradFill>
                <a:cs typeface="Segoe UI Semilight" panose="020B0402040204020203" pitchFamily="34" charset="0"/>
              </a:rPr>
              <a:t>通过智能手机，实现实时响应与快速决策指挥。</a:t>
            </a:r>
          </a:p>
        </p:txBody>
      </p:sp>
      <p:sp>
        <p:nvSpPr>
          <p:cNvPr id="6" name="矩形 5"/>
          <p:cNvSpPr/>
          <p:nvPr/>
        </p:nvSpPr>
        <p:spPr>
          <a:xfrm>
            <a:off x="8351837" y="5097462"/>
            <a:ext cx="3851567" cy="1692771"/>
          </a:xfrm>
          <a:prstGeom prst="rect">
            <a:avLst/>
          </a:prstGeom>
        </p:spPr>
        <p:txBody>
          <a:bodyPr wrap="none">
            <a:spAutoFit/>
          </a:bodyPr>
          <a:lstStyle/>
          <a:p>
            <a:pPr algn="ct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icrosoft Himalaya" panose="01010100010101010101" pitchFamily="2" charset="0"/>
              </a:rPr>
              <a:t>流程即服务</a:t>
            </a:r>
            <a:endPar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icrosoft Himalaya" panose="01010100010101010101" pitchFamily="2" charset="0"/>
            </a:endParaRPr>
          </a:p>
          <a:p>
            <a:pPr algn="ctr"/>
            <a:r>
              <a:rPr lang="en-US" altLang="zh-CN" sz="3600" b="1" dirty="0" err="1">
                <a:solidFill>
                  <a:schemeClr val="bg1"/>
                </a:solidFill>
                <a:effectLst>
                  <a:outerShdw blurRad="38100" dist="38100" dir="2700000" algn="tl">
                    <a:srgbClr val="000000">
                      <a:alpha val="43137"/>
                    </a:srgbClr>
                  </a:outerShdw>
                </a:effectLst>
                <a:ea typeface="Microsoft Himalaya" panose="01010100010101010101" pitchFamily="2" charset="0"/>
                <a:cs typeface="Microsoft Himalaya" panose="01010100010101010101" pitchFamily="2" charset="0"/>
              </a:rPr>
              <a:t>FaaS</a:t>
            </a:r>
            <a:endParaRPr lang="en-US" altLang="zh-CN" sz="3600" b="1" dirty="0">
              <a:solidFill>
                <a:schemeClr val="bg1"/>
              </a:solidFill>
              <a:effectLst>
                <a:outerShdw blurRad="38100" dist="38100" dir="2700000" algn="tl">
                  <a:srgbClr val="000000">
                    <a:alpha val="43137"/>
                  </a:srgbClr>
                </a:outerShdw>
              </a:effectLst>
              <a:ea typeface="Microsoft Himalaya" panose="01010100010101010101" pitchFamily="2" charset="0"/>
              <a:cs typeface="Microsoft Himalaya" panose="01010100010101010101" pitchFamily="2" charset="0"/>
            </a:endParaRPr>
          </a:p>
          <a:p>
            <a:pPr algn="ctr"/>
            <a:r>
              <a:rPr lang="en-US" altLang="zh-CN" sz="3600" b="1" dirty="0">
                <a:solidFill>
                  <a:schemeClr val="bg1"/>
                </a:solidFill>
                <a:effectLst>
                  <a:outerShdw blurRad="38100" dist="38100" dir="2700000" algn="tl">
                    <a:srgbClr val="000000">
                      <a:alpha val="43137"/>
                    </a:srgbClr>
                  </a:outerShdw>
                </a:effectLst>
                <a:ea typeface="Microsoft Himalaya" panose="01010100010101010101" pitchFamily="2" charset="0"/>
                <a:cs typeface="Microsoft Himalaya" panose="01010100010101010101" pitchFamily="2" charset="0"/>
              </a:rPr>
              <a:t>Flow as a Service</a:t>
            </a:r>
            <a:endParaRPr lang="zh-CN" altLang="en-US" sz="3600" dirty="0">
              <a:solidFill>
                <a:schemeClr val="bg1"/>
              </a:solidFill>
              <a:effectLst>
                <a:outerShdw blurRad="38100" dist="38100" dir="2700000" algn="tl">
                  <a:srgbClr val="000000">
                    <a:alpha val="43137"/>
                  </a:srgbClr>
                </a:outerShdw>
              </a:effectLst>
              <a:cs typeface="Microsoft Himalaya" panose="01010100010101010101" pitchFamily="2" charset="0"/>
            </a:endParaRPr>
          </a:p>
        </p:txBody>
      </p:sp>
    </p:spTree>
    <p:extLst>
      <p:ext uri="{BB962C8B-B14F-4D97-AF65-F5344CB8AC3E}">
        <p14:creationId xmlns:p14="http://schemas.microsoft.com/office/powerpoint/2010/main" val="4025748934"/>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5F602EA4-B326-459E-A964-4712D053C17D}"/>
              </a:ext>
            </a:extLst>
          </p:cNvPr>
          <p:cNvSpPr/>
          <p:nvPr/>
        </p:nvSpPr>
        <p:spPr>
          <a:xfrm>
            <a:off x="543627" y="687985"/>
            <a:ext cx="11481723" cy="5977834"/>
          </a:xfrm>
          <a:prstGeom prst="rect">
            <a:avLst/>
          </a:prstGeom>
          <a:noFill/>
          <a:ln w="28575"/>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932597"/>
            <a:endParaRPr lang="zh-CN" altLang="en-US" sz="1836">
              <a:solidFill>
                <a:prstClr val="black"/>
              </a:solidFill>
              <a:latin typeface="等线" panose="020F0502020204030204"/>
              <a:ea typeface="等线" panose="02010600030101010101" pitchFamily="2" charset="-122"/>
            </a:endParaRPr>
          </a:p>
        </p:txBody>
      </p:sp>
      <p:pic>
        <p:nvPicPr>
          <p:cNvPr id="18" name="图片 17">
            <a:extLst>
              <a:ext uri="{FF2B5EF4-FFF2-40B4-BE49-F238E27FC236}">
                <a16:creationId xmlns:a16="http://schemas.microsoft.com/office/drawing/2014/main" id="{24BB5544-DB9F-4F43-A4AD-6FF554F314D3}"/>
              </a:ext>
            </a:extLst>
          </p:cNvPr>
          <p:cNvPicPr>
            <a:picLocks noChangeAspect="1"/>
          </p:cNvPicPr>
          <p:nvPr/>
        </p:nvPicPr>
        <p:blipFill rotWithShape="1">
          <a:blip r:embed="rId3"/>
          <a:srcRect l="25399" t="17203" r="4892" b="30800"/>
          <a:stretch/>
        </p:blipFill>
        <p:spPr>
          <a:xfrm>
            <a:off x="8674602" y="2798772"/>
            <a:ext cx="3287045" cy="1214982"/>
          </a:xfrm>
          <a:prstGeom prst="rect">
            <a:avLst/>
          </a:prstGeom>
        </p:spPr>
      </p:pic>
      <p:pic>
        <p:nvPicPr>
          <p:cNvPr id="25" name="图片 24">
            <a:extLst>
              <a:ext uri="{FF2B5EF4-FFF2-40B4-BE49-F238E27FC236}">
                <a16:creationId xmlns:a16="http://schemas.microsoft.com/office/drawing/2014/main" id="{C051DD19-D882-4BE3-9A1B-78C38E7B9862}"/>
              </a:ext>
            </a:extLst>
          </p:cNvPr>
          <p:cNvPicPr>
            <a:picLocks noChangeAspect="1"/>
          </p:cNvPicPr>
          <p:nvPr/>
        </p:nvPicPr>
        <p:blipFill rotWithShape="1">
          <a:blip r:embed="rId4"/>
          <a:srcRect l="24757" t="18589" r="7622" b="24102"/>
          <a:stretch/>
        </p:blipFill>
        <p:spPr>
          <a:xfrm>
            <a:off x="678795" y="5113751"/>
            <a:ext cx="3319369" cy="1352255"/>
          </a:xfrm>
          <a:prstGeom prst="rect">
            <a:avLst/>
          </a:prstGeom>
        </p:spPr>
      </p:pic>
      <p:pic>
        <p:nvPicPr>
          <p:cNvPr id="27" name="图片 26">
            <a:extLst>
              <a:ext uri="{FF2B5EF4-FFF2-40B4-BE49-F238E27FC236}">
                <a16:creationId xmlns:a16="http://schemas.microsoft.com/office/drawing/2014/main" id="{C50F41A9-3749-4FCF-8B7E-733ED36CD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4427" y="794730"/>
            <a:ext cx="1479169" cy="1357870"/>
          </a:xfrm>
          <a:prstGeom prst="rect">
            <a:avLst/>
          </a:prstGeom>
        </p:spPr>
      </p:pic>
      <p:pic>
        <p:nvPicPr>
          <p:cNvPr id="30" name="图片 29">
            <a:extLst>
              <a:ext uri="{FF2B5EF4-FFF2-40B4-BE49-F238E27FC236}">
                <a16:creationId xmlns:a16="http://schemas.microsoft.com/office/drawing/2014/main" id="{51E621FA-2DDB-467D-82A5-243FC2FE2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227" y="2152600"/>
            <a:ext cx="2774558" cy="770710"/>
          </a:xfrm>
          <a:prstGeom prst="rect">
            <a:avLst/>
          </a:prstGeom>
        </p:spPr>
      </p:pic>
      <p:pic>
        <p:nvPicPr>
          <p:cNvPr id="32" name="图片 31">
            <a:extLst>
              <a:ext uri="{FF2B5EF4-FFF2-40B4-BE49-F238E27FC236}">
                <a16:creationId xmlns:a16="http://schemas.microsoft.com/office/drawing/2014/main" id="{BFC90186-122C-44A6-8EDA-80695D0A86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835" y="2931865"/>
            <a:ext cx="2046291" cy="2046291"/>
          </a:xfrm>
          <a:prstGeom prst="rect">
            <a:avLst/>
          </a:prstGeom>
        </p:spPr>
      </p:pic>
      <p:pic>
        <p:nvPicPr>
          <p:cNvPr id="34" name="图片 33">
            <a:extLst>
              <a:ext uri="{FF2B5EF4-FFF2-40B4-BE49-F238E27FC236}">
                <a16:creationId xmlns:a16="http://schemas.microsoft.com/office/drawing/2014/main" id="{F16A35D3-9470-4DF2-939A-7D730B93EE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5465" y="871061"/>
            <a:ext cx="1273429" cy="1281539"/>
          </a:xfrm>
          <a:prstGeom prst="rect">
            <a:avLst/>
          </a:prstGeom>
        </p:spPr>
      </p:pic>
      <p:sp>
        <p:nvSpPr>
          <p:cNvPr id="35" name="标题 1">
            <a:extLst>
              <a:ext uri="{FF2B5EF4-FFF2-40B4-BE49-F238E27FC236}">
                <a16:creationId xmlns:a16="http://schemas.microsoft.com/office/drawing/2014/main" id="{4AD3B38B-FEB4-4AD5-B286-E7AE70250830}"/>
              </a:ext>
            </a:extLst>
          </p:cNvPr>
          <p:cNvSpPr>
            <a:spLocks noGrp="1"/>
          </p:cNvSpPr>
          <p:nvPr>
            <p:ph type="title"/>
          </p:nvPr>
        </p:nvSpPr>
        <p:spPr>
          <a:xfrm>
            <a:off x="736009" y="41814"/>
            <a:ext cx="11082944" cy="687765"/>
          </a:xfrm>
        </p:spPr>
        <p:txBody>
          <a:bodyPr>
            <a:normAutofit/>
          </a:bodyPr>
          <a:lstStyle/>
          <a:p>
            <a:pPr algn="ctr"/>
            <a:r>
              <a:rPr lang="zh-CN" altLang="en-US" sz="3672" dirty="0">
                <a:latin typeface="微软雅黑" panose="020B0503020204020204" pitchFamily="34" charset="-122"/>
                <a:ea typeface="微软雅黑" panose="020B0503020204020204" pitchFamily="34" charset="-122"/>
              </a:rPr>
              <a:t>一张图看懂</a:t>
            </a:r>
            <a:r>
              <a:rPr lang="zh-CN" altLang="en-US" sz="3672" dirty="0">
                <a:solidFill>
                  <a:srgbClr val="00B050"/>
                </a:solidFill>
                <a:latin typeface="微软雅黑" panose="020B0503020204020204" pitchFamily="34" charset="-122"/>
                <a:ea typeface="微软雅黑" panose="020B0503020204020204" pitchFamily="34" charset="-122"/>
              </a:rPr>
              <a:t>地震分析会商技术系统</a:t>
            </a:r>
            <a:r>
              <a:rPr lang="zh-CN" altLang="en-US" sz="3672" dirty="0">
                <a:latin typeface="微软雅黑" panose="020B0503020204020204" pitchFamily="34" charset="-122"/>
                <a:ea typeface="微软雅黑" panose="020B0503020204020204" pitchFamily="34" charset="-122"/>
              </a:rPr>
              <a:t>技术图谱</a:t>
            </a:r>
          </a:p>
        </p:txBody>
      </p:sp>
      <p:graphicFrame>
        <p:nvGraphicFramePr>
          <p:cNvPr id="37" name="图示 36">
            <a:extLst>
              <a:ext uri="{FF2B5EF4-FFF2-40B4-BE49-F238E27FC236}">
                <a16:creationId xmlns:a16="http://schemas.microsoft.com/office/drawing/2014/main" id="{7D5EC7E1-F8A2-4C72-9A05-7186FA6F3679}"/>
              </a:ext>
            </a:extLst>
          </p:cNvPr>
          <p:cNvGraphicFramePr/>
          <p:nvPr>
            <p:extLst/>
          </p:nvPr>
        </p:nvGraphicFramePr>
        <p:xfrm>
          <a:off x="1611202" y="739655"/>
          <a:ext cx="8289807" cy="552653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矩形 1">
            <a:extLst>
              <a:ext uri="{FF2B5EF4-FFF2-40B4-BE49-F238E27FC236}">
                <a16:creationId xmlns:a16="http://schemas.microsoft.com/office/drawing/2014/main" id="{DE284126-A170-405F-9723-6E04297CFFD8}"/>
              </a:ext>
            </a:extLst>
          </p:cNvPr>
          <p:cNvSpPr/>
          <p:nvPr/>
        </p:nvSpPr>
        <p:spPr>
          <a:xfrm>
            <a:off x="10143651" y="1231070"/>
            <a:ext cx="1749197"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zh-CN" altLang="en-US" sz="24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a:t>
            </a:r>
            <a:r>
              <a:rPr lang="en-US" altLang="zh-CN" sz="24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r>
              <a:rPr lang="zh-CN" altLang="en-US" sz="24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助手</a:t>
            </a:r>
            <a:endParaRPr lang="zh-CN" altLang="en-US" sz="2400" b="1" dirty="0">
              <a:solidFill>
                <a:srgbClr val="002060"/>
              </a:solidFill>
              <a:effectLst>
                <a:outerShdw blurRad="38100" dist="38100" dir="2700000" algn="tl">
                  <a:srgbClr val="000000">
                    <a:alpha val="43137"/>
                  </a:srgbClr>
                </a:outerShdw>
              </a:effectLst>
            </a:endParaRPr>
          </a:p>
        </p:txBody>
      </p:sp>
      <p:sp>
        <p:nvSpPr>
          <p:cNvPr id="12" name="矩形 11">
            <a:extLst>
              <a:ext uri="{FF2B5EF4-FFF2-40B4-BE49-F238E27FC236}">
                <a16:creationId xmlns:a16="http://schemas.microsoft.com/office/drawing/2014/main" id="{DA24F9E3-1BB6-4616-9D0B-BE448794902A}"/>
              </a:ext>
            </a:extLst>
          </p:cNvPr>
          <p:cNvSpPr/>
          <p:nvPr/>
        </p:nvSpPr>
        <p:spPr>
          <a:xfrm>
            <a:off x="9798496" y="4190999"/>
            <a:ext cx="2031325"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zh-CN" altLang="en-US" sz="24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自主开源项目</a:t>
            </a:r>
            <a:endParaRPr lang="zh-CN" altLang="en-US" sz="2400" b="1" dirty="0">
              <a:solidFill>
                <a:srgbClr val="002060"/>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098B9909-D681-4148-8C31-1C75144A6EB7}"/>
              </a:ext>
            </a:extLst>
          </p:cNvPr>
          <p:cNvSpPr/>
          <p:nvPr/>
        </p:nvSpPr>
        <p:spPr>
          <a:xfrm>
            <a:off x="709010" y="1020968"/>
            <a:ext cx="1723549"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zh-CN" altLang="en-US" sz="24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微信公众号</a:t>
            </a:r>
            <a:endParaRPr lang="zh-CN" altLang="en-US" sz="2400" b="1" dirty="0">
              <a:solidFill>
                <a:srgbClr val="002060"/>
              </a:solidFill>
              <a:effectLst>
                <a:outerShdw blurRad="38100" dist="38100" dir="2700000" algn="tl">
                  <a:srgbClr val="000000">
                    <a:alpha val="43137"/>
                  </a:srgbClr>
                </a:outerShdw>
              </a:effectLst>
            </a:endParaRPr>
          </a:p>
        </p:txBody>
      </p:sp>
      <p:sp>
        <p:nvSpPr>
          <p:cNvPr id="14" name="矩形 13">
            <a:extLst>
              <a:ext uri="{FF2B5EF4-FFF2-40B4-BE49-F238E27FC236}">
                <a16:creationId xmlns:a16="http://schemas.microsoft.com/office/drawing/2014/main" id="{763A7BCC-71C3-4856-9969-93A872B01CB8}"/>
              </a:ext>
            </a:extLst>
          </p:cNvPr>
          <p:cNvSpPr/>
          <p:nvPr/>
        </p:nvSpPr>
        <p:spPr>
          <a:xfrm>
            <a:off x="4193762" y="6075707"/>
            <a:ext cx="1415772" cy="461665"/>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zh-CN" altLang="en-US" sz="24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系统标识</a:t>
            </a:r>
            <a:endParaRPr lang="zh-CN" altLang="en-US" sz="2400"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5231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BF6DD65-8E57-4531-9D43-8AAC301CBA99}"/>
              </a:ext>
            </a:extLst>
          </p:cNvPr>
          <p:cNvSpPr/>
          <p:nvPr/>
        </p:nvSpPr>
        <p:spPr bwMode="auto">
          <a:xfrm>
            <a:off x="0" y="0"/>
            <a:ext cx="12444042" cy="6994525"/>
          </a:xfrm>
          <a:prstGeom prst="rect">
            <a:avLst/>
          </a:prstGeom>
          <a:solidFill>
            <a:srgbClr val="436E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灯片编号占位符 2">
            <a:extLst>
              <a:ext uri="{FF2B5EF4-FFF2-40B4-BE49-F238E27FC236}">
                <a16:creationId xmlns:a16="http://schemas.microsoft.com/office/drawing/2014/main" id="{259E2268-78B8-4FC3-947C-346BC3004047}"/>
              </a:ext>
            </a:extLst>
          </p:cNvPr>
          <p:cNvSpPr>
            <a:spLocks noGrp="1"/>
          </p:cNvSpPr>
          <p:nvPr>
            <p:ph type="sldNum" sz="quarter" idx="12"/>
          </p:nvPr>
        </p:nvSpPr>
        <p:spPr/>
        <p:txBody>
          <a:bodyPr/>
          <a:lstStyle/>
          <a:p>
            <a:pPr>
              <a:defRPr/>
            </a:pPr>
            <a:fld id="{46F714C3-CAE4-4C36-B13D-F479853A2C87}" type="slidenum">
              <a:rPr lang="en-US" altLang="zh-CN" smtClean="0"/>
              <a:pPr>
                <a:defRPr/>
              </a:pPr>
              <a:t>33</a:t>
            </a:fld>
            <a:endParaRPr lang="zh-CN" altLang="en-US"/>
          </a:p>
        </p:txBody>
      </p:sp>
      <p:pic>
        <p:nvPicPr>
          <p:cNvPr id="5" name="图片 4">
            <a:extLst>
              <a:ext uri="{FF2B5EF4-FFF2-40B4-BE49-F238E27FC236}">
                <a16:creationId xmlns:a16="http://schemas.microsoft.com/office/drawing/2014/main" id="{CC77D408-AFBD-4508-A1D8-1D1474113192}"/>
              </a:ext>
            </a:extLst>
          </p:cNvPr>
          <p:cNvPicPr>
            <a:picLocks noChangeAspect="1"/>
          </p:cNvPicPr>
          <p:nvPr/>
        </p:nvPicPr>
        <p:blipFill>
          <a:blip r:embed="rId3"/>
          <a:stretch>
            <a:fillRect/>
          </a:stretch>
        </p:blipFill>
        <p:spPr>
          <a:xfrm>
            <a:off x="0" y="353095"/>
            <a:ext cx="12436475" cy="6295460"/>
          </a:xfrm>
          <a:prstGeom prst="rect">
            <a:avLst/>
          </a:prstGeom>
        </p:spPr>
      </p:pic>
      <p:pic>
        <p:nvPicPr>
          <p:cNvPr id="10" name="图片 9">
            <a:extLst>
              <a:ext uri="{FF2B5EF4-FFF2-40B4-BE49-F238E27FC236}">
                <a16:creationId xmlns:a16="http://schemas.microsoft.com/office/drawing/2014/main" id="{97F81D7F-D4C9-4883-B671-CD2D7B740D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037" y="6320412"/>
            <a:ext cx="1524000" cy="647125"/>
          </a:xfrm>
          <a:prstGeom prst="rect">
            <a:avLst/>
          </a:prstGeom>
        </p:spPr>
      </p:pic>
      <p:pic>
        <p:nvPicPr>
          <p:cNvPr id="6" name="图片 5">
            <a:extLst>
              <a:ext uri="{FF2B5EF4-FFF2-40B4-BE49-F238E27FC236}">
                <a16:creationId xmlns:a16="http://schemas.microsoft.com/office/drawing/2014/main" id="{FC457F8A-B58E-455E-A154-427939BD1763}"/>
              </a:ext>
            </a:extLst>
          </p:cNvPr>
          <p:cNvPicPr>
            <a:picLocks noChangeAspect="1"/>
          </p:cNvPicPr>
          <p:nvPr/>
        </p:nvPicPr>
        <p:blipFill rotWithShape="1">
          <a:blip r:embed="rId5"/>
          <a:srcRect l="28753" t="35557" r="27503" b="34447"/>
          <a:stretch/>
        </p:blipFill>
        <p:spPr>
          <a:xfrm>
            <a:off x="8351837" y="5449914"/>
            <a:ext cx="3733800" cy="1420301"/>
          </a:xfrm>
          <a:prstGeom prst="rect">
            <a:avLst/>
          </a:prstGeom>
        </p:spPr>
      </p:pic>
      <p:sp>
        <p:nvSpPr>
          <p:cNvPr id="8" name="矩形 7">
            <a:extLst>
              <a:ext uri="{FF2B5EF4-FFF2-40B4-BE49-F238E27FC236}">
                <a16:creationId xmlns:a16="http://schemas.microsoft.com/office/drawing/2014/main" id="{DD16DE22-BA66-4D90-8744-6E73AEDA911F}"/>
              </a:ext>
            </a:extLst>
          </p:cNvPr>
          <p:cNvSpPr/>
          <p:nvPr/>
        </p:nvSpPr>
        <p:spPr>
          <a:xfrm>
            <a:off x="1819641" y="220662"/>
            <a:ext cx="8494633" cy="590931"/>
          </a:xfrm>
          <a:prstGeom prst="rect">
            <a:avLst/>
          </a:prstGeom>
        </p:spPr>
        <p:txBody>
          <a:bodyPr wrap="none">
            <a:spAutoFit/>
          </a:bodyPr>
          <a:lstStyle/>
          <a:p>
            <a:pPr lvl="0" algn="ctr">
              <a:lnSpc>
                <a:spcPct val="90000"/>
              </a:lnSpc>
              <a:spcBef>
                <a:spcPct val="20000"/>
              </a:spcBef>
              <a:buSzPct val="90000"/>
            </a:pPr>
            <a:r>
              <a:rPr lang="zh-CN" altLang="en-US" sz="3600" b="1" dirty="0">
                <a:gradFill>
                  <a:gsLst>
                    <a:gs pos="1250">
                      <a:srgbClr val="FFFFFF"/>
                    </a:gs>
                    <a:gs pos="99000">
                      <a:srgbClr val="FFFFFF"/>
                    </a:gs>
                  </a:gsLst>
                  <a:lin ang="5400000" scaled="0"/>
                </a:gradFill>
                <a:latin typeface="微软雅黑" panose="020B0503020204020204" pitchFamily="34" charset="-122"/>
                <a:ea typeface="微软雅黑" panose="020B0503020204020204" pitchFamily="34" charset="-122"/>
              </a:rPr>
              <a:t>用流程使数据畅通，构建预报业务新生态</a:t>
            </a:r>
          </a:p>
        </p:txBody>
      </p:sp>
    </p:spTree>
    <p:extLst>
      <p:ext uri="{BB962C8B-B14F-4D97-AF65-F5344CB8AC3E}">
        <p14:creationId xmlns:p14="http://schemas.microsoft.com/office/powerpoint/2010/main" val="707691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1D60DA5-2085-4C40-A637-4F6CA9376E36}"/>
              </a:ext>
            </a:extLst>
          </p:cNvPr>
          <p:cNvPicPr>
            <a:picLocks noChangeAspect="1"/>
          </p:cNvPicPr>
          <p:nvPr/>
        </p:nvPicPr>
        <p:blipFill>
          <a:blip r:embed="rId2"/>
          <a:stretch>
            <a:fillRect/>
          </a:stretch>
        </p:blipFill>
        <p:spPr>
          <a:xfrm>
            <a:off x="4618037" y="1659851"/>
            <a:ext cx="5562600" cy="2773022"/>
          </a:xfrm>
          <a:prstGeom prst="rect">
            <a:avLst/>
          </a:prstGeom>
        </p:spPr>
      </p:pic>
      <p:sp>
        <p:nvSpPr>
          <p:cNvPr id="8" name="Title 33">
            <a:extLst>
              <a:ext uri="{FF2B5EF4-FFF2-40B4-BE49-F238E27FC236}">
                <a16:creationId xmlns:a16="http://schemas.microsoft.com/office/drawing/2014/main" id="{9DADD494-354F-4745-96ED-E0E5452A6734}"/>
              </a:ext>
            </a:extLst>
          </p:cNvPr>
          <p:cNvSpPr txBox="1">
            <a:spLocks/>
          </p:cNvSpPr>
          <p:nvPr/>
        </p:nvSpPr>
        <p:spPr>
          <a:xfrm>
            <a:off x="198437" y="417980"/>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zh-CN" altLang="en-US" sz="3600" dirty="0">
                <a:solidFill>
                  <a:srgbClr val="FFFFFF"/>
                </a:solidFill>
              </a:rPr>
              <a:t>具备可支持交付能力的软件研发与部署</a:t>
            </a:r>
            <a:endParaRPr sz="3600" dirty="0">
              <a:solidFill>
                <a:srgbClr val="FFFFFF"/>
              </a:solidFill>
            </a:endParaRPr>
          </a:p>
        </p:txBody>
      </p:sp>
      <p:sp>
        <p:nvSpPr>
          <p:cNvPr id="2" name="文本框 1">
            <a:extLst>
              <a:ext uri="{FF2B5EF4-FFF2-40B4-BE49-F238E27FC236}">
                <a16:creationId xmlns:a16="http://schemas.microsoft.com/office/drawing/2014/main" id="{87DD267D-EA98-406B-A9E1-47AD341DF226}"/>
              </a:ext>
            </a:extLst>
          </p:cNvPr>
          <p:cNvSpPr txBox="1"/>
          <p:nvPr/>
        </p:nvSpPr>
        <p:spPr>
          <a:xfrm>
            <a:off x="0" y="1897062"/>
            <a:ext cx="5334000" cy="3704540"/>
          </a:xfrm>
          <a:prstGeom prst="rect">
            <a:avLst/>
          </a:prstGeom>
          <a:noFill/>
        </p:spPr>
        <p:txBody>
          <a:bodyPr wrap="square" lIns="182880" tIns="146304" rIns="182880" bIns="146304" rtlCol="0">
            <a:spAutoFit/>
          </a:bodyPr>
          <a:lstStyle/>
          <a:p>
            <a:pPr marL="342900" indent="-342900">
              <a:lnSpc>
                <a:spcPct val="150000"/>
              </a:lnSpc>
              <a:spcAft>
                <a:spcPts val="600"/>
              </a:spcAft>
              <a:buFont typeface="Wingdings" panose="05000000000000000000" pitchFamily="2" charset="2"/>
              <a:buChar char="l"/>
            </a:pPr>
            <a:r>
              <a:rPr lang="zh-CN" altLang="en-US" sz="2400" dirty="0">
                <a:gradFill>
                  <a:gsLst>
                    <a:gs pos="2917">
                      <a:schemeClr val="tx1"/>
                    </a:gs>
                    <a:gs pos="30000">
                      <a:schemeClr val="tx1"/>
                    </a:gs>
                  </a:gsLst>
                  <a:lin ang="5400000" scaled="0"/>
                </a:gradFill>
              </a:rPr>
              <a:t>系统如何研发？</a:t>
            </a:r>
            <a:br>
              <a:rPr lang="en-US" altLang="zh-CN" sz="2400" dirty="0">
                <a:gradFill>
                  <a:gsLst>
                    <a:gs pos="2917">
                      <a:schemeClr val="tx1"/>
                    </a:gs>
                    <a:gs pos="30000">
                      <a:schemeClr val="tx1"/>
                    </a:gs>
                  </a:gsLst>
                  <a:lin ang="5400000" scaled="0"/>
                </a:gradFill>
              </a:rPr>
            </a:br>
            <a:r>
              <a:rPr lang="zh-CN" altLang="en-US" sz="2400" dirty="0">
                <a:gradFill>
                  <a:gsLst>
                    <a:gs pos="2917">
                      <a:schemeClr val="tx1"/>
                    </a:gs>
                    <a:gs pos="30000">
                      <a:schemeClr val="tx1"/>
                    </a:gs>
                  </a:gsLst>
                  <a:lin ang="5400000" scaled="0"/>
                </a:gradFill>
              </a:rPr>
              <a:t>瀑布</a:t>
            </a:r>
            <a:r>
              <a:rPr lang="en-US" altLang="zh-CN" sz="2400" dirty="0">
                <a:gradFill>
                  <a:gsLst>
                    <a:gs pos="2917">
                      <a:schemeClr val="tx1"/>
                    </a:gs>
                    <a:gs pos="30000">
                      <a:schemeClr val="tx1"/>
                    </a:gs>
                  </a:gsLst>
                  <a:lin ang="5400000" scaled="0"/>
                </a:gradFill>
              </a:rPr>
              <a:t>vs</a:t>
            </a:r>
            <a:r>
              <a:rPr lang="zh-CN" altLang="en-US" sz="2400" dirty="0">
                <a:gradFill>
                  <a:gsLst>
                    <a:gs pos="2917">
                      <a:schemeClr val="tx1"/>
                    </a:gs>
                    <a:gs pos="30000">
                      <a:schemeClr val="tx1"/>
                    </a:gs>
                  </a:gsLst>
                  <a:lin ang="5400000" scaled="0"/>
                </a:gradFill>
              </a:rPr>
              <a:t>敏捷，基于云部署</a:t>
            </a:r>
            <a:endParaRPr lang="en-US" altLang="zh-CN" sz="2400" dirty="0">
              <a:gradFill>
                <a:gsLst>
                  <a:gs pos="2917">
                    <a:schemeClr val="tx1"/>
                  </a:gs>
                  <a:gs pos="30000">
                    <a:schemeClr val="tx1"/>
                  </a:gs>
                </a:gsLst>
                <a:lin ang="5400000" scaled="0"/>
              </a:gradFill>
            </a:endParaRPr>
          </a:p>
          <a:p>
            <a:pPr marL="342900" indent="-342900">
              <a:lnSpc>
                <a:spcPct val="150000"/>
              </a:lnSpc>
              <a:spcAft>
                <a:spcPts val="600"/>
              </a:spcAft>
              <a:buFont typeface="Wingdings" panose="05000000000000000000" pitchFamily="2" charset="2"/>
              <a:buChar char="l"/>
            </a:pPr>
            <a:r>
              <a:rPr lang="zh-CN" altLang="en-US" sz="2400" dirty="0">
                <a:gradFill>
                  <a:gsLst>
                    <a:gs pos="2917">
                      <a:schemeClr val="tx1"/>
                    </a:gs>
                    <a:gs pos="30000">
                      <a:schemeClr val="tx1"/>
                    </a:gs>
                  </a:gsLst>
                  <a:lin ang="5400000" scaled="0"/>
                </a:gradFill>
              </a:rPr>
              <a:t>采用什么模式开发？</a:t>
            </a:r>
            <a:br>
              <a:rPr lang="en-US" altLang="zh-CN" sz="2400" dirty="0">
                <a:gradFill>
                  <a:gsLst>
                    <a:gs pos="2917">
                      <a:schemeClr val="tx1"/>
                    </a:gs>
                    <a:gs pos="30000">
                      <a:schemeClr val="tx1"/>
                    </a:gs>
                  </a:gsLst>
                  <a:lin ang="5400000" scaled="0"/>
                </a:gradFill>
              </a:rPr>
            </a:br>
            <a:r>
              <a:rPr lang="zh-CN" altLang="en-US" sz="2400" dirty="0">
                <a:gradFill>
                  <a:gsLst>
                    <a:gs pos="2917">
                      <a:schemeClr val="tx1"/>
                    </a:gs>
                    <a:gs pos="30000">
                      <a:schemeClr val="tx1"/>
                    </a:gs>
                  </a:gsLst>
                  <a:lin ang="5400000" scaled="0"/>
                </a:gradFill>
              </a:rPr>
              <a:t>研究所牵头、业务单位参与</a:t>
            </a:r>
            <a:endParaRPr lang="en-US" altLang="zh-CN" sz="2400" dirty="0">
              <a:gradFill>
                <a:gsLst>
                  <a:gs pos="2917">
                    <a:schemeClr val="tx1"/>
                  </a:gs>
                  <a:gs pos="30000">
                    <a:schemeClr val="tx1"/>
                  </a:gs>
                </a:gsLst>
                <a:lin ang="5400000" scaled="0"/>
              </a:gradFill>
            </a:endParaRPr>
          </a:p>
          <a:p>
            <a:pPr marL="342900" indent="-342900">
              <a:lnSpc>
                <a:spcPct val="150000"/>
              </a:lnSpc>
              <a:spcAft>
                <a:spcPts val="600"/>
              </a:spcAft>
              <a:buFont typeface="Wingdings" panose="05000000000000000000" pitchFamily="2" charset="2"/>
              <a:buChar char="l"/>
            </a:pPr>
            <a:r>
              <a:rPr lang="zh-CN" altLang="en-US" sz="2400" dirty="0">
                <a:gradFill>
                  <a:gsLst>
                    <a:gs pos="2917">
                      <a:schemeClr val="tx1"/>
                    </a:gs>
                    <a:gs pos="30000">
                      <a:schemeClr val="tx1"/>
                    </a:gs>
                  </a:gsLst>
                  <a:lin ang="5400000" scaled="0"/>
                </a:gradFill>
              </a:rPr>
              <a:t>怎么让用户使用？</a:t>
            </a:r>
            <a:br>
              <a:rPr lang="en-US" altLang="zh-CN" sz="2400" dirty="0">
                <a:gradFill>
                  <a:gsLst>
                    <a:gs pos="2917">
                      <a:schemeClr val="tx1"/>
                    </a:gs>
                    <a:gs pos="30000">
                      <a:schemeClr val="tx1"/>
                    </a:gs>
                  </a:gsLst>
                  <a:lin ang="5400000" scaled="0"/>
                </a:gradFill>
              </a:rPr>
            </a:br>
            <a:r>
              <a:rPr lang="zh-CN" altLang="en-US" sz="2400" dirty="0">
                <a:gradFill>
                  <a:gsLst>
                    <a:gs pos="2917">
                      <a:schemeClr val="tx1"/>
                    </a:gs>
                    <a:gs pos="30000">
                      <a:schemeClr val="tx1"/>
                    </a:gs>
                  </a:gsLst>
                  <a:lin ang="5400000" scaled="0"/>
                </a:gradFill>
              </a:rPr>
              <a:t>对接移动互联网、企业微信</a:t>
            </a:r>
          </a:p>
        </p:txBody>
      </p:sp>
      <p:pic>
        <p:nvPicPr>
          <p:cNvPr id="5" name="图片 4">
            <a:extLst>
              <a:ext uri="{FF2B5EF4-FFF2-40B4-BE49-F238E27FC236}">
                <a16:creationId xmlns:a16="http://schemas.microsoft.com/office/drawing/2014/main" id="{315876A0-4A04-4830-A6F1-2A1550818A31}"/>
              </a:ext>
            </a:extLst>
          </p:cNvPr>
          <p:cNvPicPr>
            <a:picLocks noChangeAspect="1"/>
          </p:cNvPicPr>
          <p:nvPr/>
        </p:nvPicPr>
        <p:blipFill>
          <a:blip r:embed="rId3"/>
          <a:stretch>
            <a:fillRect/>
          </a:stretch>
        </p:blipFill>
        <p:spPr>
          <a:xfrm>
            <a:off x="9275586" y="3948162"/>
            <a:ext cx="3160889" cy="3000375"/>
          </a:xfrm>
          <a:prstGeom prst="rect">
            <a:avLst/>
          </a:prstGeom>
        </p:spPr>
      </p:pic>
      <p:pic>
        <p:nvPicPr>
          <p:cNvPr id="9" name="图片 8">
            <a:extLst>
              <a:ext uri="{FF2B5EF4-FFF2-40B4-BE49-F238E27FC236}">
                <a16:creationId xmlns:a16="http://schemas.microsoft.com/office/drawing/2014/main" id="{98395085-BB69-46B6-BDC0-936371A4ACD8}"/>
              </a:ext>
            </a:extLst>
          </p:cNvPr>
          <p:cNvPicPr>
            <a:picLocks noChangeAspect="1"/>
          </p:cNvPicPr>
          <p:nvPr/>
        </p:nvPicPr>
        <p:blipFill rotWithShape="1">
          <a:blip r:embed="rId4"/>
          <a:srcRect l="28753" t="35557" r="27503" b="34447"/>
          <a:stretch/>
        </p:blipFill>
        <p:spPr>
          <a:xfrm>
            <a:off x="4541837" y="4835799"/>
            <a:ext cx="4576212" cy="1740746"/>
          </a:xfrm>
          <a:prstGeom prst="rect">
            <a:avLst/>
          </a:prstGeom>
        </p:spPr>
      </p:pic>
    </p:spTree>
    <p:extLst>
      <p:ext uri="{BB962C8B-B14F-4D97-AF65-F5344CB8AC3E}">
        <p14:creationId xmlns:p14="http://schemas.microsoft.com/office/powerpoint/2010/main" val="1917776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71681F63-28DD-48F2-A592-E7B20D28E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 y="68261"/>
            <a:ext cx="11353800" cy="6595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9939" name="Text Box 3">
            <a:extLst>
              <a:ext uri="{FF2B5EF4-FFF2-40B4-BE49-F238E27FC236}">
                <a16:creationId xmlns:a16="http://schemas.microsoft.com/office/drawing/2014/main" id="{181EC5A0-C77B-43B7-90A1-A97E030E4607}"/>
              </a:ext>
            </a:extLst>
          </p:cNvPr>
          <p:cNvSpPr txBox="1">
            <a:spLocks noChangeArrowheads="1"/>
          </p:cNvSpPr>
          <p:nvPr/>
        </p:nvSpPr>
        <p:spPr bwMode="auto">
          <a:xfrm>
            <a:off x="1555221" y="6620513"/>
            <a:ext cx="9326033" cy="41435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40" b="1">
                <a:solidFill>
                  <a:schemeClr val="bg1"/>
                </a:solidFill>
                <a:ea typeface="黑体" panose="02010609060101010101" pitchFamily="49" charset="-122"/>
              </a:rPr>
              <a:t>资料来自</a:t>
            </a:r>
            <a:r>
              <a:rPr lang="en-US" altLang="zh-CN" sz="2040" b="1">
                <a:solidFill>
                  <a:schemeClr val="bg1"/>
                </a:solidFill>
                <a:ea typeface="黑体" panose="02010609060101010101" pitchFamily="49" charset="-122"/>
              </a:rPr>
              <a:t>PTS</a:t>
            </a:r>
            <a:endParaRPr lang="zh-CN" altLang="en-US" sz="2040" b="1">
              <a:solidFill>
                <a:schemeClr val="bg1"/>
              </a:solidFill>
              <a:ea typeface="黑体" panose="02010609060101010101" pitchFamily="49" charset="-122"/>
            </a:endParaRPr>
          </a:p>
        </p:txBody>
      </p:sp>
      <p:sp>
        <p:nvSpPr>
          <p:cNvPr id="4" name="矩形 3">
            <a:extLst>
              <a:ext uri="{FF2B5EF4-FFF2-40B4-BE49-F238E27FC236}">
                <a16:creationId xmlns:a16="http://schemas.microsoft.com/office/drawing/2014/main" id="{F3E54ABB-9D36-4E3B-A557-EEF0ACD54597}"/>
              </a:ext>
            </a:extLst>
          </p:cNvPr>
          <p:cNvSpPr/>
          <p:nvPr/>
        </p:nvSpPr>
        <p:spPr>
          <a:xfrm>
            <a:off x="8532091" y="55705"/>
            <a:ext cx="3904384" cy="594650"/>
          </a:xfrm>
          <a:prstGeom prst="rect">
            <a:avLst/>
          </a:prstGeom>
          <a:noFill/>
          <a:ln>
            <a:noFill/>
          </a:ln>
        </p:spPr>
        <p:txBody>
          <a:bodyPr wrap="square">
            <a:spAutoFit/>
          </a:bodyPr>
          <a:lstStyle/>
          <a:p>
            <a:pPr algn="r"/>
            <a:r>
              <a:rPr lang="zh-CN" altLang="en-US" sz="3264" b="1" dirty="0">
                <a:solidFill>
                  <a:srgbClr val="FF0000"/>
                </a:solidFill>
                <a:effectLst>
                  <a:outerShdw blurRad="38100" dist="38100" dir="2700000" algn="tl">
                    <a:srgbClr val="C0C0C0"/>
                  </a:outerShdw>
                </a:effectLst>
                <a:latin typeface="Verdana" pitchFamily="34" charset="0"/>
                <a:ea typeface="微软雅黑" pitchFamily="34" charset="-122"/>
                <a:cs typeface="Verdana" pitchFamily="34" charset="0"/>
              </a:rPr>
              <a:t>系统设计理念</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a:extLst>
              <a:ext uri="{FF2B5EF4-FFF2-40B4-BE49-F238E27FC236}">
                <a16:creationId xmlns:a16="http://schemas.microsoft.com/office/drawing/2014/main" id="{8409CE3E-CDD4-49B0-97A8-3CFC63D20978}"/>
              </a:ext>
            </a:extLst>
          </p:cNvPr>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4847027" y="994"/>
            <a:ext cx="7587685" cy="6992541"/>
          </a:xfrm>
          <a:prstGeom prst="rect">
            <a:avLst/>
          </a:prstGeom>
        </p:spPr>
      </p:pic>
      <p:sp>
        <p:nvSpPr>
          <p:cNvPr id="4" name="灯片编号占位符 3">
            <a:extLst>
              <a:ext uri="{FF2B5EF4-FFF2-40B4-BE49-F238E27FC236}">
                <a16:creationId xmlns:a16="http://schemas.microsoft.com/office/drawing/2014/main" id="{0B190167-5B1A-4827-9A81-6E340E38A06B}"/>
              </a:ext>
            </a:extLst>
          </p:cNvPr>
          <p:cNvSpPr>
            <a:spLocks noGrp="1"/>
          </p:cNvSpPr>
          <p:nvPr>
            <p:ph type="sldNum" sz="quarter" idx="4"/>
          </p:nvPr>
        </p:nvSpPr>
        <p:spPr>
          <a:xfrm>
            <a:off x="9639300" y="6590289"/>
            <a:ext cx="2797175" cy="371475"/>
          </a:xfrm>
        </p:spPr>
        <p:txBody>
          <a:bodyPr/>
          <a:lstStyle/>
          <a:p>
            <a:pPr>
              <a:defRPr/>
            </a:pPr>
            <a:fld id="{903E63F3-8393-4FB8-9E1E-B0A09514B0F5}" type="slidenum">
              <a:rPr lang="en-US" altLang="zh-CN" smtClean="0"/>
              <a:pPr>
                <a:defRPr/>
              </a:pPr>
              <a:t>4</a:t>
            </a:fld>
            <a:endParaRPr lang="zh-CN" altLang="en-US"/>
          </a:p>
        </p:txBody>
      </p:sp>
      <p:sp>
        <p:nvSpPr>
          <p:cNvPr id="11" name="矩形 10">
            <a:extLst>
              <a:ext uri="{FF2B5EF4-FFF2-40B4-BE49-F238E27FC236}">
                <a16:creationId xmlns:a16="http://schemas.microsoft.com/office/drawing/2014/main" id="{6CD9A181-3561-4DFC-8B6B-005B6343A938}"/>
              </a:ext>
            </a:extLst>
          </p:cNvPr>
          <p:cNvSpPr/>
          <p:nvPr/>
        </p:nvSpPr>
        <p:spPr bwMode="auto">
          <a:xfrm>
            <a:off x="421851" y="841143"/>
            <a:ext cx="4267201" cy="593488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ltLang="zh-CN" b="1" dirty="0"/>
          </a:p>
          <a:p>
            <a:pPr algn="ctr"/>
            <a:r>
              <a:rPr lang="zh-CN" altLang="zh-CN" dirty="0"/>
              <a:t>凝心聚力</a:t>
            </a:r>
            <a:r>
              <a:rPr lang="en-US" altLang="zh-CN" dirty="0"/>
              <a:t>  </a:t>
            </a:r>
            <a:r>
              <a:rPr lang="zh-CN" altLang="zh-CN" dirty="0"/>
              <a:t>改革创新大力推进新时代防震减灾事业现代化建设</a:t>
            </a:r>
          </a:p>
          <a:p>
            <a:pPr algn="ctr"/>
            <a:r>
              <a:rPr lang="zh-CN" altLang="zh-CN" dirty="0"/>
              <a:t>——</a:t>
            </a:r>
            <a:r>
              <a:rPr lang="en-US" altLang="zh-CN" dirty="0"/>
              <a:t>2018</a:t>
            </a:r>
            <a:r>
              <a:rPr lang="zh-CN" altLang="zh-CN" dirty="0"/>
              <a:t>年全国地震局长会议工作报告</a:t>
            </a:r>
          </a:p>
          <a:p>
            <a:pPr algn="ctr"/>
            <a:r>
              <a:rPr lang="zh-CN" altLang="zh-CN" dirty="0"/>
              <a:t>郑国光</a:t>
            </a:r>
          </a:p>
          <a:p>
            <a:pPr algn="ctr"/>
            <a:r>
              <a:rPr lang="zh-CN" altLang="zh-CN" dirty="0"/>
              <a:t>（</a:t>
            </a:r>
            <a:r>
              <a:rPr lang="en-US" altLang="zh-CN" dirty="0"/>
              <a:t>2018</a:t>
            </a:r>
            <a:r>
              <a:rPr lang="zh-CN" altLang="zh-CN" dirty="0"/>
              <a:t>年</a:t>
            </a:r>
            <a:r>
              <a:rPr lang="en-US" altLang="zh-CN" dirty="0"/>
              <a:t>1</a:t>
            </a:r>
            <a:r>
              <a:rPr lang="zh-CN" altLang="zh-CN" dirty="0"/>
              <a:t>月</a:t>
            </a:r>
            <a:r>
              <a:rPr lang="en-US" altLang="zh-CN" dirty="0"/>
              <a:t>24</a:t>
            </a:r>
            <a:r>
              <a:rPr lang="zh-CN" altLang="zh-CN" dirty="0"/>
              <a:t>日）</a:t>
            </a:r>
            <a:endParaRPr lang="en-US" altLang="zh-CN" b="1" dirty="0"/>
          </a:p>
          <a:p>
            <a:pPr defTabSz="932472" fontAlgn="base">
              <a:lnSpc>
                <a:spcPct val="90000"/>
              </a:lnSpc>
              <a:spcBef>
                <a:spcPct val="0"/>
              </a:spcBef>
              <a:spcAft>
                <a:spcPct val="0"/>
              </a:spcAft>
            </a:pPr>
            <a:r>
              <a:rPr lang="en-US" altLang="zh-CN" b="1" dirty="0"/>
              <a:t>….</a:t>
            </a:r>
          </a:p>
          <a:p>
            <a:pPr defTabSz="932472" fontAlgn="base">
              <a:lnSpc>
                <a:spcPct val="90000"/>
              </a:lnSpc>
              <a:spcBef>
                <a:spcPct val="0"/>
              </a:spcBef>
              <a:spcAft>
                <a:spcPct val="0"/>
              </a:spcAft>
            </a:pPr>
            <a:r>
              <a:rPr lang="zh-CN" altLang="zh-CN" b="1" dirty="0"/>
              <a:t>扎实做好震情监视跟踪工作。</a:t>
            </a:r>
            <a:r>
              <a:rPr lang="zh-CN" altLang="zh-CN" dirty="0"/>
              <a:t>以年度危险区和大震跟踪研判为重点，制定震情跟踪方案，建立健全督导和检查制度。按照构造块体和行政区划相结合的原则，在重点地区建立构造片区联合会商机制。重构地震预测业务流程，落实主体责任，联合多方力量共同会商。组织开展地震预测科技与业务发展研讨，健全业务总结机制。</a:t>
            </a:r>
            <a:r>
              <a:rPr lang="zh-CN" altLang="zh-CN" dirty="0">
                <a:solidFill>
                  <a:srgbClr val="FF0000"/>
                </a:solidFill>
              </a:rPr>
              <a:t>引入大数据、云计算和人工智能等先进理念和技术，推进地震分析会商技术系统建设。</a:t>
            </a:r>
            <a:r>
              <a:rPr lang="zh-CN" altLang="zh-CN" dirty="0"/>
              <a:t>完善工作规程，规范党和国家重大活动及特殊时段地震安全服务保障工作。</a:t>
            </a:r>
            <a:endParaRPr lang="en-US" altLang="zh-CN" dirty="0"/>
          </a:p>
          <a:p>
            <a:pPr defTabSz="932472" fontAlgn="base">
              <a:lnSpc>
                <a:spcPct val="90000"/>
              </a:lnSpc>
              <a:spcBef>
                <a:spcPct val="0"/>
              </a:spcBef>
              <a:spcAft>
                <a:spcPct val="0"/>
              </a:spcAft>
            </a:pPr>
            <a:r>
              <a:rPr lang="zh-CN" altLang="zh-CN" b="1" dirty="0">
                <a:solidFill>
                  <a:srgbClr val="00188F"/>
                </a:solidFill>
              </a:rPr>
              <a:t>中震法发〔</a:t>
            </a:r>
            <a:r>
              <a:rPr lang="en-US" altLang="zh-CN" b="1" dirty="0">
                <a:solidFill>
                  <a:srgbClr val="00188F"/>
                </a:solidFill>
              </a:rPr>
              <a:t>2018</a:t>
            </a:r>
            <a:r>
              <a:rPr lang="zh-CN" altLang="zh-CN" b="1" dirty="0">
                <a:solidFill>
                  <a:srgbClr val="00188F"/>
                </a:solidFill>
              </a:rPr>
              <a:t>〕</a:t>
            </a:r>
            <a:r>
              <a:rPr lang="en-US" altLang="zh-CN" b="1" dirty="0">
                <a:solidFill>
                  <a:srgbClr val="00188F"/>
                </a:solidFill>
              </a:rPr>
              <a:t>8</a:t>
            </a:r>
            <a:r>
              <a:rPr lang="zh-CN" altLang="zh-CN" b="1" dirty="0">
                <a:solidFill>
                  <a:srgbClr val="00188F"/>
                </a:solidFill>
              </a:rPr>
              <a:t>号</a:t>
            </a:r>
          </a:p>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0">
            <a:extLst>
              <a:ext uri="{FF2B5EF4-FFF2-40B4-BE49-F238E27FC236}">
                <a16:creationId xmlns:a16="http://schemas.microsoft.com/office/drawing/2014/main" id="{4A360E2D-B08D-40CD-B0A5-25CBAFC336CC}"/>
              </a:ext>
            </a:extLst>
          </p:cNvPr>
          <p:cNvSpPr/>
          <p:nvPr/>
        </p:nvSpPr>
        <p:spPr bwMode="auto">
          <a:xfrm>
            <a:off x="4848790" y="1489"/>
            <a:ext cx="7587685" cy="6993036"/>
          </a:xfrm>
          <a:prstGeom prst="rect">
            <a:avLst/>
          </a:prstGeom>
          <a:gradFill flip="none" rotWithShape="1">
            <a:gsLst>
              <a:gs pos="2917">
                <a:srgbClr val="FFFFFF"/>
              </a:gs>
              <a:gs pos="50000">
                <a:srgbClr val="FFFFFF">
                  <a:alpha val="70000"/>
                </a:srgbClr>
              </a:gs>
              <a:gs pos="76000">
                <a:srgbClr val="FFFFFF">
                  <a:alpha val="50000"/>
                </a:srgbClr>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5">
            <a:extLst>
              <a:ext uri="{FF2B5EF4-FFF2-40B4-BE49-F238E27FC236}">
                <a16:creationId xmlns:a16="http://schemas.microsoft.com/office/drawing/2014/main" id="{098F50A3-B5DF-4354-94C3-D7CAFE7BB1D2}"/>
              </a:ext>
            </a:extLst>
          </p:cNvPr>
          <p:cNvSpPr txBox="1"/>
          <p:nvPr/>
        </p:nvSpPr>
        <p:spPr>
          <a:xfrm>
            <a:off x="6339135" y="670302"/>
            <a:ext cx="5172553" cy="1236947"/>
          </a:xfrm>
          <a:prstGeom prst="rect">
            <a:avLst/>
          </a:prstGeom>
          <a:noFill/>
        </p:spPr>
        <p:txBody>
          <a:bodyPr wrap="square" lIns="186494" tIns="149196" rIns="186494" bIns="149196" rtlCol="0" anchor="ctr">
            <a:spAutoFit/>
          </a:bodyPr>
          <a:lstStyle/>
          <a:p>
            <a:pPr marL="0" marR="0" lvl="0" indent="0" defTabSz="932418" eaLnBrk="1" fontAlgn="auto" latinLnBrk="0" hangingPunct="1">
              <a:lnSpc>
                <a:spcPct val="90000"/>
              </a:lnSpc>
              <a:spcBef>
                <a:spcPts val="0"/>
              </a:spcBef>
              <a:spcAft>
                <a:spcPts val="612"/>
              </a:spcAft>
              <a:buClrTx/>
              <a:buSzTx/>
              <a:buFontTx/>
              <a:buNone/>
              <a:tabLst/>
              <a:defRPr/>
            </a:pPr>
            <a:r>
              <a:rPr kumimoji="0" lang="zh-CN" altLang="en-US" sz="2800" b="1" i="0" u="none" strike="noStrike" kern="0" cap="none" spc="0" normalizeH="0" baseline="0" noProof="0" dirty="0">
                <a:ln>
                  <a:noFill/>
                </a:ln>
                <a:solidFill>
                  <a:srgbClr val="00B050"/>
                </a:solidFill>
                <a:effectLst/>
                <a:uLnTx/>
                <a:uFillTx/>
                <a:latin typeface="Segoe UI Semilight" panose="020B0402040204020203" pitchFamily="34" charset="0"/>
                <a:cs typeface="Segoe UI Semilight" panose="020B0402040204020203" pitchFamily="34" charset="0"/>
              </a:rPr>
              <a:t>分布式</a:t>
            </a:r>
            <a:r>
              <a:rPr kumimoji="0" lang="zh-CN" altLang="en-US" sz="2800" b="1" i="0" u="none" strike="noStrike" kern="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数据库</a:t>
            </a:r>
            <a:endParaRPr kumimoji="0" lang="en-US" altLang="zh-CN" sz="2800" b="1" i="0" u="none" strike="noStrike" kern="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endParaRPr>
          </a:p>
          <a:p>
            <a:pPr marL="0" marR="0" lvl="0" indent="0" defTabSz="932418" eaLnBrk="1" fontAlgn="auto" latinLnBrk="0" hangingPunct="1">
              <a:lnSpc>
                <a:spcPct val="90000"/>
              </a:lnSpc>
              <a:spcBef>
                <a:spcPts val="0"/>
              </a:spcBef>
              <a:spcAft>
                <a:spcPts val="612"/>
              </a:spcAft>
              <a:buClrTx/>
              <a:buSzTx/>
              <a:buFontTx/>
              <a:buNone/>
              <a:tabLst/>
              <a:defRPr/>
            </a:pPr>
            <a:r>
              <a:rPr kumimoji="0" lang="zh-CN" altLang="en-US" sz="1700" b="1" i="0" u="none" strike="noStrike" kern="0" cap="none" spc="0" normalizeH="0" baseline="0" noProof="0" dirty="0">
                <a:ln>
                  <a:noFill/>
                </a:ln>
                <a:solidFill>
                  <a:srgbClr val="0070C0"/>
                </a:solidFill>
                <a:effectLst/>
                <a:uLnTx/>
                <a:uFillTx/>
              </a:rPr>
              <a:t>通过自动化和</a:t>
            </a:r>
            <a:r>
              <a:rPr kumimoji="0" lang="en-US" altLang="zh-CN" sz="1700" b="1" i="0" u="none" strike="noStrike" kern="0" cap="none" spc="0" normalizeH="0" baseline="0" noProof="0" dirty="0">
                <a:ln>
                  <a:noFill/>
                </a:ln>
                <a:solidFill>
                  <a:srgbClr val="0070C0"/>
                </a:solidFill>
                <a:effectLst/>
                <a:uLnTx/>
                <a:uFillTx/>
              </a:rPr>
              <a:t>Bot</a:t>
            </a:r>
            <a:r>
              <a:rPr kumimoji="0" lang="zh-CN" altLang="en-US" sz="1700" b="1" i="0" u="none" strike="noStrike" kern="0" cap="none" spc="0" normalizeH="0" baseline="0" noProof="0" dirty="0">
                <a:ln>
                  <a:noFill/>
                </a:ln>
                <a:solidFill>
                  <a:srgbClr val="0070C0"/>
                </a:solidFill>
                <a:effectLst/>
                <a:uLnTx/>
                <a:uFillTx/>
              </a:rPr>
              <a:t>技术，建立连接数据孤岛之间的桥梁，利用大数据技术实现数据高效共享。</a:t>
            </a:r>
            <a:endParaRPr kumimoji="0" lang="en-US" sz="1700" b="1" i="0" u="none" strike="noStrike" kern="0" cap="none" spc="0" normalizeH="0" baseline="0" noProof="0" dirty="0">
              <a:ln>
                <a:noFill/>
              </a:ln>
              <a:solidFill>
                <a:srgbClr val="0070C0"/>
              </a:solidFill>
              <a:effectLst/>
              <a:uLnTx/>
              <a:uFillTx/>
            </a:endParaRPr>
          </a:p>
        </p:txBody>
      </p:sp>
      <p:sp>
        <p:nvSpPr>
          <p:cNvPr id="20" name="TextBox 6">
            <a:extLst>
              <a:ext uri="{FF2B5EF4-FFF2-40B4-BE49-F238E27FC236}">
                <a16:creationId xmlns:a16="http://schemas.microsoft.com/office/drawing/2014/main" id="{81F1A619-C21F-43FE-A474-E37641415C84}"/>
              </a:ext>
            </a:extLst>
          </p:cNvPr>
          <p:cNvSpPr txBox="1"/>
          <p:nvPr/>
        </p:nvSpPr>
        <p:spPr>
          <a:xfrm>
            <a:off x="6339135" y="1884627"/>
            <a:ext cx="5172553" cy="1236947"/>
          </a:xfrm>
          <a:prstGeom prst="rect">
            <a:avLst/>
          </a:prstGeom>
          <a:noFill/>
        </p:spPr>
        <p:txBody>
          <a:bodyPr wrap="square" lIns="186494" tIns="149196" rIns="186494" bIns="149196" rtlCol="0" anchor="ctr">
            <a:spAutoFit/>
          </a:bodyPr>
          <a:lstStyle/>
          <a:p>
            <a:pPr marL="0" marR="0" lvl="0" indent="0" defTabSz="932418" eaLnBrk="1" fontAlgn="auto" latinLnBrk="0" hangingPunct="1">
              <a:lnSpc>
                <a:spcPct val="90000"/>
              </a:lnSpc>
              <a:spcBef>
                <a:spcPts val="0"/>
              </a:spcBef>
              <a:spcAft>
                <a:spcPts val="612"/>
              </a:spcAft>
              <a:buClrTx/>
              <a:buSzTx/>
              <a:buFontTx/>
              <a:buNone/>
              <a:tabLst/>
              <a:defRPr/>
            </a:pPr>
            <a:r>
              <a:rPr kumimoji="0" lang="zh-CN" altLang="en-US" sz="2800" b="1" i="0" u="none" strike="noStrike" kern="0" cap="none" spc="0" normalizeH="0" baseline="0" noProof="0" dirty="0">
                <a:ln>
                  <a:noFill/>
                </a:ln>
                <a:solidFill>
                  <a:srgbClr val="00B050"/>
                </a:solidFill>
                <a:effectLst/>
                <a:uLnTx/>
                <a:uFillTx/>
                <a:latin typeface="Segoe UI Semilight" panose="020B0402040204020203" pitchFamily="34" charset="0"/>
                <a:cs typeface="Segoe UI Semilight" panose="020B0402040204020203" pitchFamily="34" charset="0"/>
              </a:rPr>
              <a:t>可视化</a:t>
            </a:r>
            <a:r>
              <a:rPr kumimoji="0" lang="zh-CN" altLang="en-US" sz="2800" b="1" i="0" u="none" strike="noStrike" kern="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业务流程</a:t>
            </a:r>
            <a:endParaRPr kumimoji="0" lang="en-US" sz="2800" b="1" i="0" u="none" strike="noStrike" kern="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endParaRPr>
          </a:p>
          <a:p>
            <a:pPr marL="0" marR="0" lvl="0" indent="0" defTabSz="932418" eaLnBrk="1" fontAlgn="auto" latinLnBrk="0" hangingPunct="1">
              <a:lnSpc>
                <a:spcPct val="90000"/>
              </a:lnSpc>
              <a:spcBef>
                <a:spcPts val="0"/>
              </a:spcBef>
              <a:spcAft>
                <a:spcPts val="612"/>
              </a:spcAft>
              <a:buClrTx/>
              <a:buSzTx/>
              <a:buFontTx/>
              <a:buNone/>
              <a:tabLst/>
              <a:defRPr/>
            </a:pPr>
            <a:r>
              <a:rPr kumimoji="0" lang="zh-CN" altLang="en-US" sz="1700" b="1" i="0" u="none" strike="noStrike" kern="0" cap="none" spc="0" normalizeH="0" baseline="0" noProof="0" dirty="0">
                <a:ln>
                  <a:noFill/>
                </a:ln>
                <a:solidFill>
                  <a:srgbClr val="0070C0"/>
                </a:solidFill>
                <a:effectLst/>
                <a:uLnTx/>
                <a:uFillTx/>
              </a:rPr>
              <a:t>研发基于业务流程的数据处理技术，通过培训和集中工作实现专业</a:t>
            </a:r>
            <a:r>
              <a:rPr kumimoji="0" lang="en-US" altLang="zh-CN" sz="1700" b="1" i="0" u="none" strike="noStrike" kern="0" cap="none" spc="0" normalizeH="0" baseline="0" noProof="0" dirty="0">
                <a:ln>
                  <a:noFill/>
                </a:ln>
                <a:solidFill>
                  <a:srgbClr val="0070C0"/>
                </a:solidFill>
                <a:effectLst/>
                <a:uLnTx/>
                <a:uFillTx/>
              </a:rPr>
              <a:t>vs</a:t>
            </a:r>
            <a:r>
              <a:rPr kumimoji="0" lang="zh-CN" altLang="en-US" sz="1700" b="1" i="0" u="none" strike="noStrike" kern="0" cap="none" spc="0" normalizeH="0" baseline="0" noProof="0" dirty="0">
                <a:ln>
                  <a:noFill/>
                </a:ln>
                <a:solidFill>
                  <a:srgbClr val="0070C0"/>
                </a:solidFill>
                <a:effectLst/>
                <a:uLnTx/>
                <a:uFillTx/>
              </a:rPr>
              <a:t>专业模式的敏捷式开发。</a:t>
            </a:r>
            <a:endParaRPr kumimoji="0" lang="en-US" sz="1700" b="1" i="0" u="none" strike="noStrike" kern="0" cap="none" spc="0" normalizeH="0" baseline="0" noProof="0" dirty="0">
              <a:ln>
                <a:noFill/>
              </a:ln>
              <a:solidFill>
                <a:srgbClr val="0070C0"/>
              </a:solidFill>
              <a:effectLst/>
              <a:uLnTx/>
              <a:uFillTx/>
            </a:endParaRPr>
          </a:p>
        </p:txBody>
      </p:sp>
      <p:sp>
        <p:nvSpPr>
          <p:cNvPr id="21" name="TextBox 8">
            <a:extLst>
              <a:ext uri="{FF2B5EF4-FFF2-40B4-BE49-F238E27FC236}">
                <a16:creationId xmlns:a16="http://schemas.microsoft.com/office/drawing/2014/main" id="{A1BB1B25-A012-4DF6-8D55-0C3758212630}"/>
              </a:ext>
            </a:extLst>
          </p:cNvPr>
          <p:cNvSpPr txBox="1"/>
          <p:nvPr/>
        </p:nvSpPr>
        <p:spPr>
          <a:xfrm>
            <a:off x="6339135" y="4195552"/>
            <a:ext cx="5172553" cy="1472396"/>
          </a:xfrm>
          <a:prstGeom prst="rect">
            <a:avLst/>
          </a:prstGeom>
          <a:noFill/>
        </p:spPr>
        <p:txBody>
          <a:bodyPr wrap="square" lIns="186494" tIns="149196" rIns="186494" bIns="149196" rtlCol="0" anchor="ctr">
            <a:spAutoFit/>
          </a:bodyPr>
          <a:lstStyle/>
          <a:p>
            <a:pPr marL="0" marR="0" lvl="0" indent="0" defTabSz="932418" eaLnBrk="1" fontAlgn="auto" latinLnBrk="0" hangingPunct="1">
              <a:lnSpc>
                <a:spcPct val="90000"/>
              </a:lnSpc>
              <a:spcBef>
                <a:spcPts val="0"/>
              </a:spcBef>
              <a:spcAft>
                <a:spcPts val="612"/>
              </a:spcAft>
              <a:buClrTx/>
              <a:buSzTx/>
              <a:buFontTx/>
              <a:buNone/>
              <a:tabLst/>
              <a:defRPr/>
            </a:pPr>
            <a:r>
              <a:rPr kumimoji="0" lang="zh-CN" altLang="en-US" sz="2800" b="1" i="0" u="none" strike="noStrike" kern="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业务</a:t>
            </a:r>
            <a:r>
              <a:rPr kumimoji="0" lang="zh-CN" altLang="en-US" sz="2800" b="1" i="0" u="none" strike="noStrike" kern="0" cap="none" spc="0" normalizeH="0" baseline="0" noProof="0" dirty="0">
                <a:ln>
                  <a:noFill/>
                </a:ln>
                <a:solidFill>
                  <a:srgbClr val="00B050"/>
                </a:solidFill>
                <a:effectLst/>
                <a:uLnTx/>
                <a:uFillTx/>
                <a:latin typeface="Segoe UI Semilight" panose="020B0402040204020203" pitchFamily="34" charset="0"/>
                <a:cs typeface="Segoe UI Semilight" panose="020B0402040204020203" pitchFamily="34" charset="0"/>
              </a:rPr>
              <a:t>云平台</a:t>
            </a:r>
            <a:endParaRPr kumimoji="0" lang="en-US" sz="2800" b="1" i="0" u="none" strike="noStrike" kern="0" cap="none" spc="0" normalizeH="0" baseline="0" noProof="0" dirty="0">
              <a:ln>
                <a:noFill/>
              </a:ln>
              <a:solidFill>
                <a:srgbClr val="00B050"/>
              </a:solidFill>
              <a:effectLst/>
              <a:uLnTx/>
              <a:uFillTx/>
              <a:latin typeface="Segoe UI Semilight" panose="020B0402040204020203" pitchFamily="34" charset="0"/>
              <a:cs typeface="Segoe UI Semilight" panose="020B0402040204020203" pitchFamily="34" charset="0"/>
            </a:endParaRPr>
          </a:p>
          <a:p>
            <a:pPr marL="0" marR="0" lvl="0" indent="0" defTabSz="932418" eaLnBrk="1" fontAlgn="auto" latinLnBrk="0" hangingPunct="1">
              <a:lnSpc>
                <a:spcPct val="90000"/>
              </a:lnSpc>
              <a:spcBef>
                <a:spcPts val="0"/>
              </a:spcBef>
              <a:spcAft>
                <a:spcPts val="612"/>
              </a:spcAft>
              <a:buClrTx/>
              <a:buSzTx/>
              <a:buFontTx/>
              <a:buNone/>
              <a:tabLst/>
              <a:defRPr/>
            </a:pPr>
            <a:r>
              <a:rPr kumimoji="0" lang="zh-CN" altLang="en-US" sz="1700" b="1" i="0" u="none" strike="noStrike" kern="0" cap="none" spc="0" normalizeH="0" baseline="0" noProof="0" dirty="0">
                <a:ln>
                  <a:noFill/>
                </a:ln>
                <a:solidFill>
                  <a:srgbClr val="0070C0"/>
                </a:solidFill>
                <a:effectLst/>
                <a:uLnTx/>
                <a:uFillTx/>
              </a:rPr>
              <a:t>通过对业务流程的云平台部署，实现更加高效的集中管理，引入互联网</a:t>
            </a:r>
            <a:r>
              <a:rPr kumimoji="0" lang="en-US" altLang="zh-CN" sz="1700" b="1" i="0" u="none" strike="noStrike" kern="0" cap="none" spc="0" normalizeH="0" baseline="0" noProof="0" dirty="0">
                <a:ln>
                  <a:noFill/>
                </a:ln>
                <a:solidFill>
                  <a:srgbClr val="0070C0"/>
                </a:solidFill>
                <a:effectLst/>
                <a:uLnTx/>
                <a:uFillTx/>
              </a:rPr>
              <a:t>+</a:t>
            </a:r>
            <a:r>
              <a:rPr kumimoji="0" lang="zh-CN" altLang="en-US" sz="1700" b="1" i="0" u="none" strike="noStrike" kern="0" cap="none" spc="0" normalizeH="0" baseline="0" noProof="0" dirty="0">
                <a:ln>
                  <a:noFill/>
                </a:ln>
                <a:solidFill>
                  <a:srgbClr val="0070C0"/>
                </a:solidFill>
                <a:effectLst/>
                <a:uLnTx/>
                <a:uFillTx/>
              </a:rPr>
              <a:t>理念，构建灵活的业务应用场景。</a:t>
            </a:r>
            <a:endParaRPr kumimoji="0" lang="en-US" sz="1700" b="1" i="0" u="none" strike="noStrike" kern="0" cap="none" spc="0" normalizeH="0" baseline="0" noProof="0" dirty="0">
              <a:ln>
                <a:noFill/>
              </a:ln>
              <a:solidFill>
                <a:srgbClr val="0070C0"/>
              </a:solidFill>
              <a:effectLst/>
              <a:uLnTx/>
              <a:uFillTx/>
            </a:endParaRPr>
          </a:p>
        </p:txBody>
      </p:sp>
      <p:sp>
        <p:nvSpPr>
          <p:cNvPr id="22" name="TextBox 7">
            <a:extLst>
              <a:ext uri="{FF2B5EF4-FFF2-40B4-BE49-F238E27FC236}">
                <a16:creationId xmlns:a16="http://schemas.microsoft.com/office/drawing/2014/main" id="{A386B19D-7CEE-40FF-AB81-6F2A365585F0}"/>
              </a:ext>
            </a:extLst>
          </p:cNvPr>
          <p:cNvSpPr txBox="1"/>
          <p:nvPr/>
        </p:nvSpPr>
        <p:spPr>
          <a:xfrm>
            <a:off x="6339135" y="3098951"/>
            <a:ext cx="5172553" cy="1236947"/>
          </a:xfrm>
          <a:prstGeom prst="rect">
            <a:avLst/>
          </a:prstGeom>
          <a:noFill/>
        </p:spPr>
        <p:txBody>
          <a:bodyPr wrap="square" lIns="186494" tIns="149196" rIns="186494" bIns="149196" rtlCol="0" anchor="ctr">
            <a:spAutoFit/>
          </a:bodyPr>
          <a:lstStyle/>
          <a:p>
            <a:pPr marL="0" marR="0" lvl="0" indent="0" defTabSz="932418" eaLnBrk="1" fontAlgn="auto" latinLnBrk="0" hangingPunct="1">
              <a:lnSpc>
                <a:spcPct val="90000"/>
              </a:lnSpc>
              <a:spcBef>
                <a:spcPts val="0"/>
              </a:spcBef>
              <a:spcAft>
                <a:spcPts val="612"/>
              </a:spcAft>
              <a:buClrTx/>
              <a:buSzTx/>
              <a:buFontTx/>
              <a:buNone/>
              <a:tabLst/>
              <a:defRPr/>
            </a:pPr>
            <a:r>
              <a:rPr kumimoji="0" lang="zh-CN" altLang="en-US" sz="2800" b="1" i="0" u="none" strike="noStrike" kern="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技术</a:t>
            </a:r>
            <a:r>
              <a:rPr kumimoji="0" lang="zh-CN" altLang="en-US" sz="2800" b="1" i="0" u="none" strike="noStrike" kern="0" cap="none" spc="0" normalizeH="0" baseline="0" noProof="0" dirty="0">
                <a:ln>
                  <a:noFill/>
                </a:ln>
                <a:solidFill>
                  <a:srgbClr val="00B050"/>
                </a:solidFill>
                <a:effectLst/>
                <a:uLnTx/>
                <a:uFillTx/>
                <a:latin typeface="Segoe UI Semilight" panose="020B0402040204020203" pitchFamily="34" charset="0"/>
                <a:cs typeface="Segoe UI Semilight" panose="020B0402040204020203" pitchFamily="34" charset="0"/>
              </a:rPr>
              <a:t>标准化</a:t>
            </a:r>
            <a:endParaRPr kumimoji="0" lang="en-US" sz="2800" b="1" i="0" u="none" strike="noStrike" kern="0" cap="none" spc="0" normalizeH="0" baseline="0" noProof="0" dirty="0">
              <a:ln>
                <a:noFill/>
              </a:ln>
              <a:solidFill>
                <a:srgbClr val="00B050"/>
              </a:solidFill>
              <a:effectLst/>
              <a:uLnTx/>
              <a:uFillTx/>
              <a:latin typeface="Segoe UI Semilight" panose="020B0402040204020203" pitchFamily="34" charset="0"/>
              <a:cs typeface="Segoe UI Semilight" panose="020B0402040204020203" pitchFamily="34" charset="0"/>
            </a:endParaRPr>
          </a:p>
          <a:p>
            <a:pPr marL="0" marR="0" lvl="0" indent="0" defTabSz="932418" eaLnBrk="1" fontAlgn="auto" latinLnBrk="0" hangingPunct="1">
              <a:lnSpc>
                <a:spcPct val="90000"/>
              </a:lnSpc>
              <a:spcBef>
                <a:spcPts val="0"/>
              </a:spcBef>
              <a:spcAft>
                <a:spcPts val="612"/>
              </a:spcAft>
              <a:buClrTx/>
              <a:buSzTx/>
              <a:buFontTx/>
              <a:buNone/>
              <a:tabLst/>
              <a:defRPr/>
            </a:pPr>
            <a:r>
              <a:rPr kumimoji="0" lang="zh-CN" altLang="en-US" sz="1700" b="1" i="0" u="none" strike="noStrike" kern="0" cap="none" spc="0" normalizeH="0" baseline="0" noProof="0" dirty="0">
                <a:ln>
                  <a:noFill/>
                </a:ln>
                <a:solidFill>
                  <a:srgbClr val="0070C0"/>
                </a:solidFill>
                <a:effectLst/>
                <a:uLnTx/>
                <a:uFillTx/>
              </a:rPr>
              <a:t>通过标准化的规范和流程商店，实现业务流程开发的规范化和高效共享。</a:t>
            </a:r>
            <a:endParaRPr kumimoji="0" lang="en-US" sz="1700" b="1" i="0" u="none" strike="noStrike" kern="0" cap="none" spc="0" normalizeH="0" baseline="0" noProof="0" dirty="0">
              <a:ln>
                <a:noFill/>
              </a:ln>
              <a:solidFill>
                <a:srgbClr val="0070C0"/>
              </a:solidFill>
              <a:effectLst/>
              <a:uLnTx/>
              <a:uFillTx/>
            </a:endParaRPr>
          </a:p>
        </p:txBody>
      </p:sp>
      <p:sp>
        <p:nvSpPr>
          <p:cNvPr id="23" name="TextBox 9">
            <a:extLst>
              <a:ext uri="{FF2B5EF4-FFF2-40B4-BE49-F238E27FC236}">
                <a16:creationId xmlns:a16="http://schemas.microsoft.com/office/drawing/2014/main" id="{57A4234D-718E-4E43-9BA4-721DA3C2D055}"/>
              </a:ext>
            </a:extLst>
          </p:cNvPr>
          <p:cNvSpPr txBox="1"/>
          <p:nvPr/>
        </p:nvSpPr>
        <p:spPr>
          <a:xfrm>
            <a:off x="6339135" y="5527602"/>
            <a:ext cx="5172553" cy="1236947"/>
          </a:xfrm>
          <a:prstGeom prst="rect">
            <a:avLst/>
          </a:prstGeom>
          <a:noFill/>
        </p:spPr>
        <p:txBody>
          <a:bodyPr wrap="square" lIns="186494" tIns="149196" rIns="186494" bIns="149196" rtlCol="0" anchor="ctr">
            <a:spAutoFit/>
          </a:bodyPr>
          <a:lstStyle/>
          <a:p>
            <a:pPr marL="0" marR="0" lvl="0" indent="0" defTabSz="932418" eaLnBrk="1" fontAlgn="auto" latinLnBrk="0" hangingPunct="1">
              <a:lnSpc>
                <a:spcPct val="90000"/>
              </a:lnSpc>
              <a:spcBef>
                <a:spcPts val="0"/>
              </a:spcBef>
              <a:spcAft>
                <a:spcPts val="612"/>
              </a:spcAft>
              <a:buClrTx/>
              <a:buSzTx/>
              <a:buFontTx/>
              <a:buNone/>
              <a:tabLst/>
              <a:defRPr/>
            </a:pPr>
            <a:r>
              <a:rPr kumimoji="0" lang="zh-CN" altLang="en-US" sz="2800" b="1" i="0" u="none" strike="noStrike" kern="0" cap="none" spc="0" normalizeH="0" baseline="0" noProof="0" dirty="0">
                <a:ln>
                  <a:noFill/>
                </a:ln>
                <a:solidFill>
                  <a:srgbClr val="00B050"/>
                </a:solidFill>
                <a:effectLst/>
                <a:uLnTx/>
                <a:uFillTx/>
                <a:latin typeface="Segoe UI Semilight" panose="020B0402040204020203" pitchFamily="34" charset="0"/>
                <a:cs typeface="Segoe UI Semilight" panose="020B0402040204020203" pitchFamily="34" charset="0"/>
              </a:rPr>
              <a:t>大数据</a:t>
            </a:r>
            <a:r>
              <a:rPr kumimoji="0" lang="zh-CN" altLang="en-US" sz="2800" b="1" i="0" u="none" strike="noStrike" kern="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搜索引擎</a:t>
            </a:r>
            <a:endParaRPr kumimoji="0" lang="en-US" sz="2800" b="1" i="0" u="none" strike="noStrike" kern="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endParaRPr>
          </a:p>
          <a:p>
            <a:pPr marL="0" marR="0" lvl="0" indent="0" defTabSz="932418" eaLnBrk="1" fontAlgn="auto" latinLnBrk="0" hangingPunct="1">
              <a:lnSpc>
                <a:spcPct val="90000"/>
              </a:lnSpc>
              <a:spcBef>
                <a:spcPts val="0"/>
              </a:spcBef>
              <a:spcAft>
                <a:spcPts val="612"/>
              </a:spcAft>
              <a:buClrTx/>
              <a:buSzTx/>
              <a:buFontTx/>
              <a:buNone/>
              <a:tabLst/>
              <a:defRPr/>
            </a:pPr>
            <a:r>
              <a:rPr kumimoji="0" lang="zh-CN" altLang="en-US" sz="1700" b="1" i="0" u="none" strike="noStrike" kern="0" cap="none" spc="0" normalizeH="0" baseline="0" noProof="0" dirty="0">
                <a:ln>
                  <a:noFill/>
                </a:ln>
                <a:solidFill>
                  <a:srgbClr val="0070C0"/>
                </a:solidFill>
                <a:effectLst/>
                <a:uLnTx/>
                <a:uFillTx/>
              </a:rPr>
              <a:t>通过建立智能的数据库接口和垂直搜索引擎，实现地震行业大数据信息检索与智能推荐</a:t>
            </a:r>
            <a:r>
              <a:rPr kumimoji="0" lang="zh-CN" altLang="en-US" sz="1700" b="1" i="0" u="none" strike="noStrike" kern="0" cap="none" spc="0" normalizeH="0" baseline="0" noProof="0" dirty="0">
                <a:ln>
                  <a:noFill/>
                </a:ln>
                <a:solidFill>
                  <a:srgbClr val="FF0000"/>
                </a:solidFill>
                <a:effectLst/>
                <a:uLnTx/>
                <a:uFillTx/>
              </a:rPr>
              <a:t>知识图谱</a:t>
            </a:r>
            <a:r>
              <a:rPr kumimoji="0" lang="zh-CN" altLang="en-US" sz="1700" b="1" i="0" u="none" strike="noStrike" kern="0" cap="none" spc="0" normalizeH="0" baseline="0" noProof="0" dirty="0">
                <a:ln>
                  <a:noFill/>
                </a:ln>
                <a:solidFill>
                  <a:srgbClr val="0070C0"/>
                </a:solidFill>
                <a:effectLst/>
                <a:uLnTx/>
                <a:uFillTx/>
              </a:rPr>
              <a:t>。</a:t>
            </a:r>
            <a:endParaRPr kumimoji="0" lang="en-US" sz="1700" b="1" i="0" u="none" strike="noStrike" kern="0" cap="none" spc="0" normalizeH="0" baseline="0" noProof="0" dirty="0">
              <a:ln>
                <a:noFill/>
              </a:ln>
              <a:solidFill>
                <a:srgbClr val="0070C0"/>
              </a:solidFill>
              <a:effectLst/>
              <a:uLnTx/>
              <a:uFillTx/>
            </a:endParaRPr>
          </a:p>
        </p:txBody>
      </p:sp>
      <p:sp>
        <p:nvSpPr>
          <p:cNvPr id="7" name="矩形 6">
            <a:extLst>
              <a:ext uri="{FF2B5EF4-FFF2-40B4-BE49-F238E27FC236}">
                <a16:creationId xmlns:a16="http://schemas.microsoft.com/office/drawing/2014/main" id="{50E05860-7597-45AC-B725-BCD5B8225E78}"/>
              </a:ext>
            </a:extLst>
          </p:cNvPr>
          <p:cNvSpPr/>
          <p:nvPr/>
        </p:nvSpPr>
        <p:spPr>
          <a:xfrm>
            <a:off x="61477" y="149471"/>
            <a:ext cx="6216650" cy="584775"/>
          </a:xfrm>
          <a:prstGeom prst="rect">
            <a:avLst/>
          </a:prstGeom>
        </p:spPr>
        <p:txBody>
          <a:bodyPr>
            <a:spAutoFit/>
          </a:bodyPr>
          <a:lstStyle/>
          <a:p>
            <a:r>
              <a:rPr lang="zh-CN" altLang="en-US" sz="3200" b="1" dirty="0">
                <a:solidFill>
                  <a:srgbClr val="00188F"/>
                </a:solidFill>
              </a:rPr>
              <a:t>地震分析会商技术系统的缘起</a:t>
            </a:r>
          </a:p>
        </p:txBody>
      </p:sp>
      <p:sp>
        <p:nvSpPr>
          <p:cNvPr id="25" name="Freeform 22">
            <a:extLst>
              <a:ext uri="{FF2B5EF4-FFF2-40B4-BE49-F238E27FC236}">
                <a16:creationId xmlns:a16="http://schemas.microsoft.com/office/drawing/2014/main" id="{B607F11F-E409-4948-B30C-EA0AF64F24AC}"/>
              </a:ext>
            </a:extLst>
          </p:cNvPr>
          <p:cNvSpPr>
            <a:spLocks noChangeAspect="1"/>
          </p:cNvSpPr>
          <p:nvPr/>
        </p:nvSpPr>
        <p:spPr bwMode="auto">
          <a:xfrm>
            <a:off x="5608637" y="842497"/>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70C0"/>
              </a:solidFill>
            </a:endParaRPr>
          </a:p>
        </p:txBody>
      </p:sp>
      <p:sp>
        <p:nvSpPr>
          <p:cNvPr id="26" name="Freeform 18">
            <a:extLst>
              <a:ext uri="{FF2B5EF4-FFF2-40B4-BE49-F238E27FC236}">
                <a16:creationId xmlns:a16="http://schemas.microsoft.com/office/drawing/2014/main" id="{B2FF9C48-0301-4E7C-B143-3FFDED6D8FC4}"/>
              </a:ext>
            </a:extLst>
          </p:cNvPr>
          <p:cNvSpPr>
            <a:spLocks noChangeAspect="1"/>
          </p:cNvSpPr>
          <p:nvPr/>
        </p:nvSpPr>
        <p:spPr bwMode="auto">
          <a:xfrm>
            <a:off x="5656094" y="2011025"/>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70C0"/>
              </a:solidFill>
            </a:endParaRPr>
          </a:p>
        </p:txBody>
      </p:sp>
      <p:sp>
        <p:nvSpPr>
          <p:cNvPr id="27" name="Freeform 9">
            <a:extLst>
              <a:ext uri="{FF2B5EF4-FFF2-40B4-BE49-F238E27FC236}">
                <a16:creationId xmlns:a16="http://schemas.microsoft.com/office/drawing/2014/main" id="{5BDB1EDD-B523-42B7-8E4A-35B0E019B1AE}"/>
              </a:ext>
            </a:extLst>
          </p:cNvPr>
          <p:cNvSpPr>
            <a:spLocks noChangeAspect="1"/>
          </p:cNvSpPr>
          <p:nvPr/>
        </p:nvSpPr>
        <p:spPr bwMode="auto">
          <a:xfrm>
            <a:off x="5721636" y="3257300"/>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70C0"/>
              </a:solidFill>
            </a:endParaRPr>
          </a:p>
        </p:txBody>
      </p:sp>
      <p:sp>
        <p:nvSpPr>
          <p:cNvPr id="28" name="Freeform 5">
            <a:extLst>
              <a:ext uri="{FF2B5EF4-FFF2-40B4-BE49-F238E27FC236}">
                <a16:creationId xmlns:a16="http://schemas.microsoft.com/office/drawing/2014/main" id="{D7E8A3D1-2E5F-4C4D-8BB2-7349C51FDD7C}"/>
              </a:ext>
            </a:extLst>
          </p:cNvPr>
          <p:cNvSpPr>
            <a:spLocks/>
          </p:cNvSpPr>
          <p:nvPr/>
        </p:nvSpPr>
        <p:spPr bwMode="auto">
          <a:xfrm>
            <a:off x="5686210" y="4428791"/>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70C0"/>
              </a:solidFill>
            </a:endParaRPr>
          </a:p>
        </p:txBody>
      </p:sp>
      <p:grpSp>
        <p:nvGrpSpPr>
          <p:cNvPr id="29" name="Group 30">
            <a:extLst>
              <a:ext uri="{FF2B5EF4-FFF2-40B4-BE49-F238E27FC236}">
                <a16:creationId xmlns:a16="http://schemas.microsoft.com/office/drawing/2014/main" id="{C1A018E5-6517-4E0D-A6FE-C456F67678CD}"/>
              </a:ext>
            </a:extLst>
          </p:cNvPr>
          <p:cNvGrpSpPr/>
          <p:nvPr/>
        </p:nvGrpSpPr>
        <p:grpSpPr>
          <a:xfrm>
            <a:off x="5673748" y="5689975"/>
            <a:ext cx="548200" cy="538932"/>
            <a:chOff x="10832823" y="3353836"/>
            <a:chExt cx="537576" cy="528488"/>
          </a:xfrm>
        </p:grpSpPr>
        <p:sp>
          <p:nvSpPr>
            <p:cNvPr id="30" name="Oval 13">
              <a:extLst>
                <a:ext uri="{FF2B5EF4-FFF2-40B4-BE49-F238E27FC236}">
                  <a16:creationId xmlns:a16="http://schemas.microsoft.com/office/drawing/2014/main" id="{2BBAFBE1-595E-488A-BD32-400EED55983A}"/>
                </a:ext>
              </a:extLst>
            </p:cNvPr>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70C0"/>
                </a:solidFill>
              </a:endParaRPr>
            </a:p>
          </p:txBody>
        </p:sp>
        <p:sp>
          <p:nvSpPr>
            <p:cNvPr id="31" name="Freeform 14">
              <a:extLst>
                <a:ext uri="{FF2B5EF4-FFF2-40B4-BE49-F238E27FC236}">
                  <a16:creationId xmlns:a16="http://schemas.microsoft.com/office/drawing/2014/main" id="{6EB63F94-C62B-4385-B00D-B5F757E57999}"/>
                </a:ext>
              </a:extLst>
            </p:cNvPr>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70C0"/>
                </a:solidFill>
              </a:endParaRPr>
            </a:p>
          </p:txBody>
        </p:sp>
      </p:grpSp>
    </p:spTree>
    <p:extLst>
      <p:ext uri="{BB962C8B-B14F-4D97-AF65-F5344CB8AC3E}">
        <p14:creationId xmlns:p14="http://schemas.microsoft.com/office/powerpoint/2010/main" val="3423884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1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225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225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1937076" y="4143770"/>
            <a:ext cx="4266340" cy="764217"/>
            <a:chOff x="60" y="2793"/>
            <a:chExt cx="2635" cy="472"/>
          </a:xfrm>
        </p:grpSpPr>
        <p:sp>
          <p:nvSpPr>
            <p:cNvPr id="5" name="Line 5"/>
            <p:cNvSpPr>
              <a:spLocks noChangeShapeType="1"/>
            </p:cNvSpPr>
            <p:nvPr/>
          </p:nvSpPr>
          <p:spPr bwMode="auto">
            <a:xfrm>
              <a:off x="103" y="2851"/>
              <a:ext cx="25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6" name="Text Box 6"/>
            <p:cNvSpPr txBox="1">
              <a:spLocks noChangeArrowheads="1"/>
            </p:cNvSpPr>
            <p:nvPr/>
          </p:nvSpPr>
          <p:spPr bwMode="auto">
            <a:xfrm>
              <a:off x="816" y="3072"/>
              <a:ext cx="3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28" b="1"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震前</a:t>
              </a:r>
              <a:endParaRPr lang="en-US" altLang="zh-CN" sz="1428" b="1" dirty="0">
                <a:solidFill>
                  <a:srgbClr val="000000"/>
                </a:solidFill>
                <a:latin typeface="微软雅黑" panose="020B0503020204020204" pitchFamily="34" charset="-122"/>
                <a:ea typeface="微软雅黑" panose="020B0503020204020204" pitchFamily="34" charset="-122"/>
              </a:endParaRPr>
            </a:p>
          </p:txBody>
        </p:sp>
        <p:sp>
          <p:nvSpPr>
            <p:cNvPr id="7" name="Line 7"/>
            <p:cNvSpPr>
              <a:spLocks noChangeShapeType="1"/>
            </p:cNvSpPr>
            <p:nvPr/>
          </p:nvSpPr>
          <p:spPr bwMode="auto">
            <a:xfrm>
              <a:off x="2352" y="279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8" name="Text Box 8"/>
            <p:cNvSpPr txBox="1">
              <a:spLocks noChangeArrowheads="1"/>
            </p:cNvSpPr>
            <p:nvPr/>
          </p:nvSpPr>
          <p:spPr bwMode="auto">
            <a:xfrm>
              <a:off x="1387" y="2905"/>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24" b="1" dirty="0">
                  <a:solidFill>
                    <a:srgbClr val="000000"/>
                  </a:solidFill>
                  <a:ea typeface="MS PGothic" panose="020B0600070205080204" pitchFamily="34" charset="-128"/>
                </a:rPr>
                <a:t>月</a:t>
              </a:r>
              <a:endParaRPr lang="en-US" altLang="zh-CN" sz="1224" b="1" dirty="0">
                <a:solidFill>
                  <a:srgbClr val="000000"/>
                </a:solidFill>
                <a:ea typeface="MS PGothic" panose="020B0600070205080204" pitchFamily="34" charset="-128"/>
              </a:endParaRPr>
            </a:p>
          </p:txBody>
        </p:sp>
        <p:sp>
          <p:nvSpPr>
            <p:cNvPr id="9" name="Text Box 9"/>
            <p:cNvSpPr txBox="1">
              <a:spLocks noChangeArrowheads="1"/>
            </p:cNvSpPr>
            <p:nvPr/>
          </p:nvSpPr>
          <p:spPr bwMode="auto">
            <a:xfrm>
              <a:off x="2257" y="2905"/>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24" b="1" dirty="0">
                  <a:solidFill>
                    <a:srgbClr val="000000"/>
                  </a:solidFill>
                  <a:ea typeface="MS PGothic" panose="020B0600070205080204" pitchFamily="34" charset="-128"/>
                </a:rPr>
                <a:t>日</a:t>
              </a:r>
              <a:endParaRPr lang="en-US" altLang="zh-CN" sz="1224" b="1" dirty="0">
                <a:solidFill>
                  <a:srgbClr val="000000"/>
                </a:solidFill>
                <a:ea typeface="MS PGothic" panose="020B0600070205080204" pitchFamily="34" charset="-128"/>
              </a:endParaRPr>
            </a:p>
          </p:txBody>
        </p:sp>
        <p:sp>
          <p:nvSpPr>
            <p:cNvPr id="10" name="Text Box 10"/>
            <p:cNvSpPr txBox="1">
              <a:spLocks noChangeArrowheads="1"/>
            </p:cNvSpPr>
            <p:nvPr/>
          </p:nvSpPr>
          <p:spPr bwMode="auto">
            <a:xfrm>
              <a:off x="956" y="2905"/>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24" b="1" dirty="0">
                  <a:solidFill>
                    <a:srgbClr val="000000"/>
                  </a:solidFill>
                  <a:ea typeface="MS PGothic" panose="020B0600070205080204" pitchFamily="34" charset="-128"/>
                </a:rPr>
                <a:t>年</a:t>
              </a:r>
              <a:endParaRPr lang="en-US" altLang="zh-CN" sz="1224" b="1" dirty="0">
                <a:solidFill>
                  <a:srgbClr val="000000"/>
                </a:solidFill>
                <a:ea typeface="MS PGothic" panose="020B0600070205080204" pitchFamily="34" charset="-128"/>
              </a:endParaRPr>
            </a:p>
          </p:txBody>
        </p:sp>
        <p:sp>
          <p:nvSpPr>
            <p:cNvPr id="11" name="Text Box 11"/>
            <p:cNvSpPr txBox="1">
              <a:spLocks noChangeArrowheads="1"/>
            </p:cNvSpPr>
            <p:nvPr/>
          </p:nvSpPr>
          <p:spPr bwMode="auto">
            <a:xfrm>
              <a:off x="498" y="2905"/>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24" b="1" dirty="0">
                  <a:solidFill>
                    <a:srgbClr val="000000"/>
                  </a:solidFill>
                  <a:ea typeface="MS PGothic" panose="020B0600070205080204" pitchFamily="34" charset="-128"/>
                </a:rPr>
                <a:t>十年</a:t>
              </a:r>
              <a:endParaRPr lang="en-US" altLang="zh-CN" sz="1224" b="1" dirty="0">
                <a:solidFill>
                  <a:srgbClr val="000000"/>
                </a:solidFill>
                <a:ea typeface="MS PGothic" panose="020B0600070205080204" pitchFamily="34" charset="-128"/>
              </a:endParaRPr>
            </a:p>
          </p:txBody>
        </p:sp>
        <p:sp>
          <p:nvSpPr>
            <p:cNvPr id="12" name="Line 12"/>
            <p:cNvSpPr>
              <a:spLocks noChangeShapeType="1"/>
            </p:cNvSpPr>
            <p:nvPr/>
          </p:nvSpPr>
          <p:spPr bwMode="auto">
            <a:xfrm>
              <a:off x="1920" y="280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13" name="Line 13"/>
            <p:cNvSpPr>
              <a:spLocks noChangeShapeType="1"/>
            </p:cNvSpPr>
            <p:nvPr/>
          </p:nvSpPr>
          <p:spPr bwMode="auto">
            <a:xfrm>
              <a:off x="1488" y="280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14" name="Line 14"/>
            <p:cNvSpPr>
              <a:spLocks noChangeShapeType="1"/>
            </p:cNvSpPr>
            <p:nvPr/>
          </p:nvSpPr>
          <p:spPr bwMode="auto">
            <a:xfrm>
              <a:off x="1085" y="280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15" name="Line 15"/>
            <p:cNvSpPr>
              <a:spLocks noChangeShapeType="1"/>
            </p:cNvSpPr>
            <p:nvPr/>
          </p:nvSpPr>
          <p:spPr bwMode="auto">
            <a:xfrm>
              <a:off x="636" y="280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16" name="Line 16"/>
            <p:cNvSpPr>
              <a:spLocks noChangeShapeType="1"/>
            </p:cNvSpPr>
            <p:nvPr/>
          </p:nvSpPr>
          <p:spPr bwMode="auto">
            <a:xfrm>
              <a:off x="192" y="280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17" name="Text Box 17"/>
            <p:cNvSpPr txBox="1">
              <a:spLocks noChangeArrowheads="1"/>
            </p:cNvSpPr>
            <p:nvPr/>
          </p:nvSpPr>
          <p:spPr bwMode="auto">
            <a:xfrm>
              <a:off x="60" y="2905"/>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24" b="1" dirty="0">
                  <a:solidFill>
                    <a:srgbClr val="000000"/>
                  </a:solidFill>
                  <a:ea typeface="MS PGothic" panose="020B0600070205080204" pitchFamily="34" charset="-128"/>
                </a:rPr>
                <a:t>百年</a:t>
              </a:r>
              <a:endParaRPr lang="en-US" altLang="zh-CN" sz="1224" b="1" dirty="0">
                <a:solidFill>
                  <a:srgbClr val="000000"/>
                </a:solidFill>
                <a:ea typeface="MS PGothic" panose="020B0600070205080204" pitchFamily="34" charset="-128"/>
              </a:endParaRPr>
            </a:p>
          </p:txBody>
        </p:sp>
        <p:sp>
          <p:nvSpPr>
            <p:cNvPr id="18" name="Text Box 18"/>
            <p:cNvSpPr txBox="1">
              <a:spLocks noChangeArrowheads="1"/>
            </p:cNvSpPr>
            <p:nvPr/>
          </p:nvSpPr>
          <p:spPr bwMode="auto">
            <a:xfrm>
              <a:off x="1807" y="2905"/>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24" b="1" dirty="0">
                  <a:solidFill>
                    <a:srgbClr val="000000"/>
                  </a:solidFill>
                  <a:ea typeface="MS PGothic" panose="020B0600070205080204" pitchFamily="34" charset="-128"/>
                </a:rPr>
                <a:t>周</a:t>
              </a:r>
              <a:endParaRPr lang="en-US" altLang="zh-CN" sz="1224" b="1" dirty="0">
                <a:solidFill>
                  <a:srgbClr val="000000"/>
                </a:solidFill>
                <a:ea typeface="MS PGothic" panose="020B0600070205080204" pitchFamily="34" charset="-128"/>
              </a:endParaRPr>
            </a:p>
          </p:txBody>
        </p:sp>
      </p:grpSp>
      <p:grpSp>
        <p:nvGrpSpPr>
          <p:cNvPr id="19" name="Group 19"/>
          <p:cNvGrpSpPr>
            <a:grpSpLocks/>
          </p:cNvGrpSpPr>
          <p:nvPr/>
        </p:nvGrpSpPr>
        <p:grpSpPr bwMode="auto">
          <a:xfrm>
            <a:off x="5997791" y="1439862"/>
            <a:ext cx="4868646" cy="3468119"/>
            <a:chOff x="2569" y="2102"/>
            <a:chExt cx="3007" cy="2142"/>
          </a:xfrm>
        </p:grpSpPr>
        <p:grpSp>
          <p:nvGrpSpPr>
            <p:cNvPr id="20" name="Group 20"/>
            <p:cNvGrpSpPr>
              <a:grpSpLocks/>
            </p:cNvGrpSpPr>
            <p:nvPr/>
          </p:nvGrpSpPr>
          <p:grpSpPr bwMode="auto">
            <a:xfrm>
              <a:off x="2569" y="2102"/>
              <a:ext cx="478" cy="2045"/>
              <a:chOff x="2568" y="816"/>
              <a:chExt cx="478" cy="2045"/>
            </a:xfrm>
          </p:grpSpPr>
          <p:grpSp>
            <p:nvGrpSpPr>
              <p:cNvPr id="35" name="Group 21"/>
              <p:cNvGrpSpPr>
                <a:grpSpLocks/>
              </p:cNvGrpSpPr>
              <p:nvPr/>
            </p:nvGrpSpPr>
            <p:grpSpPr bwMode="auto">
              <a:xfrm>
                <a:off x="2594" y="816"/>
                <a:ext cx="452" cy="1718"/>
                <a:chOff x="2594" y="816"/>
                <a:chExt cx="452" cy="1718"/>
              </a:xfrm>
            </p:grpSpPr>
            <p:sp>
              <p:nvSpPr>
                <p:cNvPr id="37" name="Line 22"/>
                <p:cNvSpPr>
                  <a:spLocks noChangeShapeType="1"/>
                </p:cNvSpPr>
                <p:nvPr/>
              </p:nvSpPr>
              <p:spPr bwMode="auto">
                <a:xfrm flipV="1">
                  <a:off x="2700" y="816"/>
                  <a:ext cx="0" cy="1718"/>
                </a:xfrm>
                <a:prstGeom prst="line">
                  <a:avLst/>
                </a:prstGeom>
                <a:noFill/>
                <a:ln w="19050">
                  <a:solidFill>
                    <a:schemeClr val="tx1"/>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38" name="Text Box 23"/>
                <p:cNvSpPr txBox="1">
                  <a:spLocks noChangeArrowheads="1"/>
                </p:cNvSpPr>
                <p:nvPr/>
              </p:nvSpPr>
              <p:spPr bwMode="auto">
                <a:xfrm>
                  <a:off x="2594" y="1288"/>
                  <a:ext cx="452" cy="3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32" b="1" dirty="0">
                      <a:solidFill>
                        <a:srgbClr val="FF0000"/>
                      </a:solidFill>
                      <a:latin typeface="微软雅黑" panose="020B0503020204020204" pitchFamily="34" charset="-122"/>
                      <a:ea typeface="微软雅黑" panose="020B0503020204020204" pitchFamily="34" charset="-122"/>
                    </a:rPr>
                    <a:t>断层</a:t>
                  </a:r>
                  <a:endParaRPr lang="en-US" altLang="zh-CN" sz="1632" b="1" dirty="0">
                    <a:solidFill>
                      <a:srgbClr val="FF0000"/>
                    </a:solidFill>
                    <a:latin typeface="微软雅黑" panose="020B0503020204020204" pitchFamily="34" charset="-122"/>
                    <a:ea typeface="微软雅黑" panose="020B0503020204020204" pitchFamily="34" charset="-122"/>
                  </a:endParaRPr>
                </a:p>
                <a:p>
                  <a:r>
                    <a:rPr lang="zh-CN" altLang="en-US" sz="1632" b="1" dirty="0">
                      <a:solidFill>
                        <a:srgbClr val="FF0000"/>
                      </a:solidFill>
                      <a:latin typeface="微软雅黑" panose="020B0503020204020204" pitchFamily="34" charset="-122"/>
                      <a:ea typeface="微软雅黑" panose="020B0503020204020204" pitchFamily="34" charset="-122"/>
                    </a:rPr>
                    <a:t>滑动</a:t>
                  </a:r>
                  <a:endParaRPr lang="en-US" altLang="zh-CN" sz="1632" b="1" dirty="0">
                    <a:solidFill>
                      <a:srgbClr val="FF0000"/>
                    </a:solidFill>
                    <a:latin typeface="微软雅黑" panose="020B0503020204020204" pitchFamily="34" charset="-122"/>
                    <a:ea typeface="微软雅黑" panose="020B0503020204020204" pitchFamily="34" charset="-122"/>
                  </a:endParaRPr>
                </a:p>
              </p:txBody>
            </p:sp>
          </p:grpSp>
          <p:sp>
            <p:nvSpPr>
              <p:cNvPr id="36" name="Text Box 24"/>
              <p:cNvSpPr txBox="1">
                <a:spLocks noChangeArrowheads="1"/>
              </p:cNvSpPr>
              <p:nvPr/>
            </p:nvSpPr>
            <p:spPr bwMode="auto">
              <a:xfrm>
                <a:off x="2568" y="2610"/>
                <a:ext cx="276"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20" b="1" dirty="0">
                    <a:solidFill>
                      <a:srgbClr val="000000"/>
                    </a:solidFill>
                    <a:latin typeface="微软雅黑" panose="020B0503020204020204" pitchFamily="34" charset="-122"/>
                    <a:ea typeface="微软雅黑" panose="020B0503020204020204" pitchFamily="34" charset="-122"/>
                  </a:rPr>
                  <a:t>发震</a:t>
                </a:r>
                <a:endParaRPr lang="en-US" altLang="zh-CN" sz="1020" b="1" dirty="0">
                  <a:solidFill>
                    <a:srgbClr val="000000"/>
                  </a:solidFill>
                  <a:latin typeface="微软雅黑" panose="020B0503020204020204" pitchFamily="34" charset="-122"/>
                  <a:ea typeface="微软雅黑" panose="020B0503020204020204" pitchFamily="34" charset="-122"/>
                </a:endParaRPr>
              </a:p>
              <a:p>
                <a:pPr algn="ctr"/>
                <a:r>
                  <a:rPr lang="zh-CN" altLang="en-US" sz="1020" b="1" dirty="0">
                    <a:solidFill>
                      <a:srgbClr val="000000"/>
                    </a:solidFill>
                    <a:latin typeface="微软雅黑" panose="020B0503020204020204" pitchFamily="34" charset="-122"/>
                    <a:ea typeface="微软雅黑" panose="020B0503020204020204" pitchFamily="34" charset="-122"/>
                  </a:rPr>
                  <a:t>时刻</a:t>
                </a:r>
                <a:endParaRPr lang="en-US" altLang="zh-CN" sz="1020" b="1" dirty="0">
                  <a:solidFill>
                    <a:srgbClr val="000000"/>
                  </a:solidFill>
                  <a:latin typeface="微软雅黑" panose="020B0503020204020204" pitchFamily="34" charset="-122"/>
                  <a:ea typeface="微软雅黑" panose="020B0503020204020204" pitchFamily="34" charset="-122"/>
                </a:endParaRPr>
              </a:p>
            </p:txBody>
          </p:sp>
        </p:grpSp>
        <p:grpSp>
          <p:nvGrpSpPr>
            <p:cNvPr id="21" name="Group 25"/>
            <p:cNvGrpSpPr>
              <a:grpSpLocks/>
            </p:cNvGrpSpPr>
            <p:nvPr/>
          </p:nvGrpSpPr>
          <p:grpSpPr bwMode="auto">
            <a:xfrm>
              <a:off x="2696" y="3772"/>
              <a:ext cx="2880" cy="472"/>
              <a:chOff x="2695" y="2793"/>
              <a:chExt cx="2880" cy="472"/>
            </a:xfrm>
          </p:grpSpPr>
          <p:sp>
            <p:nvSpPr>
              <p:cNvPr id="22" name="Text Box 26"/>
              <p:cNvSpPr txBox="1">
                <a:spLocks noChangeArrowheads="1"/>
              </p:cNvSpPr>
              <p:nvPr/>
            </p:nvSpPr>
            <p:spPr bwMode="auto">
              <a:xfrm>
                <a:off x="3852" y="3072"/>
                <a:ext cx="46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28" b="1" dirty="0">
                    <a:solidFill>
                      <a:srgbClr val="000000"/>
                    </a:solidFill>
                    <a:latin typeface="微软雅黑" panose="020B0503020204020204" pitchFamily="34" charset="-122"/>
                    <a:ea typeface="微软雅黑" panose="020B0503020204020204" pitchFamily="34" charset="-122"/>
                  </a:rPr>
                  <a:t>震后</a:t>
                </a:r>
                <a:r>
                  <a:rPr lang="en-US" altLang="zh-CN" sz="1428" b="1" dirty="0">
                    <a:solidFill>
                      <a:srgbClr val="000000"/>
                    </a:solidFill>
                    <a:latin typeface="Wingdings" panose="05000000000000000000" pitchFamily="2" charset="2"/>
                    <a:ea typeface="MS PGothic" panose="020B0600070205080204" pitchFamily="34" charset="-128"/>
                  </a:rPr>
                  <a:t></a:t>
                </a:r>
                <a:endParaRPr lang="en-US" altLang="zh-CN" sz="1428" b="1" dirty="0">
                  <a:solidFill>
                    <a:srgbClr val="000000"/>
                  </a:solidFill>
                  <a:ea typeface="MS PGothic" panose="020B0600070205080204" pitchFamily="34" charset="-128"/>
                </a:endParaRPr>
              </a:p>
            </p:txBody>
          </p:sp>
          <p:sp>
            <p:nvSpPr>
              <p:cNvPr id="23" name="Line 27"/>
              <p:cNvSpPr>
                <a:spLocks noChangeShapeType="1"/>
              </p:cNvSpPr>
              <p:nvPr/>
            </p:nvSpPr>
            <p:spPr bwMode="auto">
              <a:xfrm>
                <a:off x="2700" y="279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24" name="Line 28"/>
              <p:cNvSpPr>
                <a:spLocks noChangeShapeType="1"/>
              </p:cNvSpPr>
              <p:nvPr/>
            </p:nvSpPr>
            <p:spPr bwMode="auto">
              <a:xfrm>
                <a:off x="3228" y="279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25" name="Line 29"/>
              <p:cNvSpPr>
                <a:spLocks noChangeShapeType="1"/>
              </p:cNvSpPr>
              <p:nvPr/>
            </p:nvSpPr>
            <p:spPr bwMode="auto">
              <a:xfrm>
                <a:off x="3756" y="279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26" name="Line 30"/>
              <p:cNvSpPr>
                <a:spLocks noChangeShapeType="1"/>
              </p:cNvSpPr>
              <p:nvPr/>
            </p:nvSpPr>
            <p:spPr bwMode="auto">
              <a:xfrm>
                <a:off x="4284" y="279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27" name="Line 31"/>
              <p:cNvSpPr>
                <a:spLocks noChangeShapeType="1"/>
              </p:cNvSpPr>
              <p:nvPr/>
            </p:nvSpPr>
            <p:spPr bwMode="auto">
              <a:xfrm>
                <a:off x="4812" y="279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28" name="Line 32"/>
              <p:cNvSpPr>
                <a:spLocks noChangeShapeType="1"/>
              </p:cNvSpPr>
              <p:nvPr/>
            </p:nvSpPr>
            <p:spPr bwMode="auto">
              <a:xfrm>
                <a:off x="5340" y="2793"/>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29" name="Text Box 34"/>
              <p:cNvSpPr txBox="1">
                <a:spLocks noChangeArrowheads="1"/>
              </p:cNvSpPr>
              <p:nvPr/>
            </p:nvSpPr>
            <p:spPr bwMode="auto">
              <a:xfrm>
                <a:off x="3107" y="2903"/>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24" b="1" dirty="0">
                    <a:solidFill>
                      <a:srgbClr val="000000"/>
                    </a:solidFill>
                    <a:ea typeface="MS PGothic" panose="020B0600070205080204" pitchFamily="34" charset="-128"/>
                  </a:rPr>
                  <a:t>分</a:t>
                </a:r>
                <a:endParaRPr lang="en-US" altLang="zh-CN" sz="1224" b="1" dirty="0">
                  <a:solidFill>
                    <a:srgbClr val="000000"/>
                  </a:solidFill>
                  <a:ea typeface="MS PGothic" panose="020B0600070205080204" pitchFamily="34" charset="-128"/>
                </a:endParaRPr>
              </a:p>
            </p:txBody>
          </p:sp>
          <p:sp>
            <p:nvSpPr>
              <p:cNvPr id="30" name="Text Box 35"/>
              <p:cNvSpPr txBox="1">
                <a:spLocks noChangeArrowheads="1"/>
              </p:cNvSpPr>
              <p:nvPr/>
            </p:nvSpPr>
            <p:spPr bwMode="auto">
              <a:xfrm>
                <a:off x="3603" y="2903"/>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24" b="1" dirty="0">
                    <a:solidFill>
                      <a:srgbClr val="000000"/>
                    </a:solidFill>
                    <a:ea typeface="MS PGothic" panose="020B0600070205080204" pitchFamily="34" charset="-128"/>
                  </a:rPr>
                  <a:t>小时</a:t>
                </a:r>
                <a:endParaRPr lang="en-US" altLang="zh-CN" sz="1224" b="1" dirty="0">
                  <a:solidFill>
                    <a:srgbClr val="000000"/>
                  </a:solidFill>
                  <a:ea typeface="MS PGothic" panose="020B0600070205080204" pitchFamily="34" charset="-128"/>
                </a:endParaRPr>
              </a:p>
            </p:txBody>
          </p:sp>
          <p:sp>
            <p:nvSpPr>
              <p:cNvPr id="31" name="Text Box 36"/>
              <p:cNvSpPr txBox="1">
                <a:spLocks noChangeArrowheads="1"/>
              </p:cNvSpPr>
              <p:nvPr/>
            </p:nvSpPr>
            <p:spPr bwMode="auto">
              <a:xfrm>
                <a:off x="4210" y="2903"/>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24" b="1" dirty="0">
                    <a:solidFill>
                      <a:srgbClr val="000000"/>
                    </a:solidFill>
                    <a:ea typeface="MS PGothic" panose="020B0600070205080204" pitchFamily="34" charset="-128"/>
                  </a:rPr>
                  <a:t>日</a:t>
                </a:r>
                <a:endParaRPr lang="en-US" altLang="zh-CN" sz="1224" b="1" dirty="0">
                  <a:solidFill>
                    <a:srgbClr val="000000"/>
                  </a:solidFill>
                  <a:ea typeface="MS PGothic" panose="020B0600070205080204" pitchFamily="34" charset="-128"/>
                </a:endParaRPr>
              </a:p>
            </p:txBody>
          </p:sp>
          <p:sp>
            <p:nvSpPr>
              <p:cNvPr id="32" name="Text Box 37"/>
              <p:cNvSpPr txBox="1">
                <a:spLocks noChangeArrowheads="1"/>
              </p:cNvSpPr>
              <p:nvPr/>
            </p:nvSpPr>
            <p:spPr bwMode="auto">
              <a:xfrm>
                <a:off x="4733" y="2902"/>
                <a:ext cx="2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24" b="1" dirty="0">
                    <a:solidFill>
                      <a:srgbClr val="000000"/>
                    </a:solidFill>
                    <a:ea typeface="MS PGothic" panose="020B0600070205080204" pitchFamily="34" charset="-128"/>
                  </a:rPr>
                  <a:t>年</a:t>
                </a:r>
                <a:endParaRPr lang="en-US" altLang="zh-CN" sz="1224" b="1" dirty="0">
                  <a:solidFill>
                    <a:srgbClr val="000000"/>
                  </a:solidFill>
                  <a:ea typeface="MS PGothic" panose="020B0600070205080204" pitchFamily="34" charset="-128"/>
                </a:endParaRPr>
              </a:p>
            </p:txBody>
          </p:sp>
          <p:sp>
            <p:nvSpPr>
              <p:cNvPr id="33" name="Text Box 38"/>
              <p:cNvSpPr txBox="1">
                <a:spLocks noChangeArrowheads="1"/>
              </p:cNvSpPr>
              <p:nvPr/>
            </p:nvSpPr>
            <p:spPr bwMode="auto">
              <a:xfrm>
                <a:off x="5187" y="2902"/>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24" b="1" dirty="0">
                    <a:solidFill>
                      <a:srgbClr val="000000"/>
                    </a:solidFill>
                    <a:ea typeface="MS PGothic" panose="020B0600070205080204" pitchFamily="34" charset="-128"/>
                  </a:rPr>
                  <a:t>十年</a:t>
                </a:r>
                <a:endParaRPr lang="en-US" altLang="zh-CN" sz="1224" b="1" dirty="0">
                  <a:solidFill>
                    <a:srgbClr val="000000"/>
                  </a:solidFill>
                  <a:ea typeface="MS PGothic" panose="020B0600070205080204" pitchFamily="34" charset="-128"/>
                </a:endParaRPr>
              </a:p>
            </p:txBody>
          </p:sp>
          <p:sp>
            <p:nvSpPr>
              <p:cNvPr id="34" name="Line 39"/>
              <p:cNvSpPr>
                <a:spLocks noChangeShapeType="1"/>
              </p:cNvSpPr>
              <p:nvPr/>
            </p:nvSpPr>
            <p:spPr bwMode="auto">
              <a:xfrm>
                <a:off x="2695" y="2851"/>
                <a:ext cx="28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grpSp>
      </p:grpSp>
      <p:grpSp>
        <p:nvGrpSpPr>
          <p:cNvPr id="39" name="Group 40"/>
          <p:cNvGrpSpPr>
            <a:grpSpLocks/>
          </p:cNvGrpSpPr>
          <p:nvPr/>
        </p:nvGrpSpPr>
        <p:grpSpPr bwMode="auto">
          <a:xfrm>
            <a:off x="6180744" y="1473867"/>
            <a:ext cx="4361862" cy="2686091"/>
            <a:chOff x="2681" y="1797"/>
            <a:chExt cx="2694" cy="1659"/>
          </a:xfrm>
          <a:effectLst>
            <a:outerShdw blurRad="50800" dist="38100" dir="2700000" algn="tl" rotWithShape="0">
              <a:prstClr val="black">
                <a:alpha val="40000"/>
              </a:prstClr>
            </a:outerShdw>
          </a:effectLst>
        </p:grpSpPr>
        <p:grpSp>
          <p:nvGrpSpPr>
            <p:cNvPr id="40" name="Group 41"/>
            <p:cNvGrpSpPr>
              <a:grpSpLocks/>
            </p:cNvGrpSpPr>
            <p:nvPr/>
          </p:nvGrpSpPr>
          <p:grpSpPr bwMode="auto">
            <a:xfrm>
              <a:off x="2736" y="2784"/>
              <a:ext cx="2639" cy="672"/>
              <a:chOff x="2736" y="2784"/>
              <a:chExt cx="2639" cy="672"/>
            </a:xfrm>
          </p:grpSpPr>
          <p:sp>
            <p:nvSpPr>
              <p:cNvPr id="48" name="Text Box 42"/>
              <p:cNvSpPr txBox="1">
                <a:spLocks noChangeArrowheads="1"/>
              </p:cNvSpPr>
              <p:nvPr/>
            </p:nvSpPr>
            <p:spPr bwMode="auto">
              <a:xfrm>
                <a:off x="2736" y="3302"/>
                <a:ext cx="263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20" b="1" dirty="0">
                    <a:solidFill>
                      <a:srgbClr val="0000FF"/>
                    </a:solidFill>
                    <a:ea typeface="MS PGothic" panose="020B0600070205080204" pitchFamily="34" charset="-128"/>
                    <a:sym typeface="Symbol" panose="05050102010706020507" pitchFamily="18" charset="2"/>
                  </a:rPr>
                  <a:t>------ </a:t>
                </a:r>
                <a:r>
                  <a:rPr lang="zh-CN" altLang="en-US" sz="1020" b="1" dirty="0">
                    <a:solidFill>
                      <a:srgbClr val="0000FF"/>
                    </a:solidFill>
                    <a:ea typeface="MS PGothic" panose="020B0600070205080204" pitchFamily="34" charset="-128"/>
                  </a:rPr>
                  <a:t>余震</a:t>
                </a:r>
                <a:r>
                  <a:rPr lang="en-US" altLang="zh-CN" sz="1020" b="1" dirty="0">
                    <a:solidFill>
                      <a:srgbClr val="0000FF"/>
                    </a:solidFill>
                    <a:ea typeface="MS PGothic" panose="020B0600070205080204" pitchFamily="34" charset="-128"/>
                    <a:sym typeface="Symbol" panose="05050102010706020507" pitchFamily="18" charset="2"/>
                  </a:rPr>
                  <a:t>-------------------------------------------------------------------</a:t>
                </a:r>
                <a:r>
                  <a:rPr lang="en-US" altLang="zh-CN" sz="1020" b="1" dirty="0">
                    <a:solidFill>
                      <a:srgbClr val="0000FF"/>
                    </a:solidFill>
                    <a:ea typeface="MS PGothic" panose="020B0600070205080204" pitchFamily="34" charset="-128"/>
                  </a:rPr>
                  <a:t> </a:t>
                </a:r>
              </a:p>
            </p:txBody>
          </p:sp>
          <p:sp>
            <p:nvSpPr>
              <p:cNvPr id="49" name="Line 43"/>
              <p:cNvSpPr>
                <a:spLocks noChangeShapeType="1"/>
              </p:cNvSpPr>
              <p:nvPr/>
            </p:nvSpPr>
            <p:spPr bwMode="auto">
              <a:xfrm>
                <a:off x="2832" y="3072"/>
                <a:ext cx="0" cy="240"/>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50" name="Line 44"/>
              <p:cNvSpPr>
                <a:spLocks noChangeShapeType="1"/>
              </p:cNvSpPr>
              <p:nvPr/>
            </p:nvSpPr>
            <p:spPr bwMode="auto">
              <a:xfrm>
                <a:off x="3072" y="3072"/>
                <a:ext cx="0" cy="240"/>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51" name="Line 45"/>
              <p:cNvSpPr>
                <a:spLocks noChangeShapeType="1"/>
              </p:cNvSpPr>
              <p:nvPr/>
            </p:nvSpPr>
            <p:spPr bwMode="auto">
              <a:xfrm>
                <a:off x="3312" y="3072"/>
                <a:ext cx="0" cy="240"/>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52" name="Line 46"/>
              <p:cNvSpPr>
                <a:spLocks noChangeShapeType="1"/>
              </p:cNvSpPr>
              <p:nvPr/>
            </p:nvSpPr>
            <p:spPr bwMode="auto">
              <a:xfrm>
                <a:off x="3840" y="3072"/>
                <a:ext cx="0" cy="240"/>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53" name="Line 47"/>
              <p:cNvSpPr>
                <a:spLocks noChangeShapeType="1"/>
              </p:cNvSpPr>
              <p:nvPr/>
            </p:nvSpPr>
            <p:spPr bwMode="auto">
              <a:xfrm>
                <a:off x="3648" y="3168"/>
                <a:ext cx="0" cy="144"/>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54" name="Line 48"/>
              <p:cNvSpPr>
                <a:spLocks noChangeShapeType="1"/>
              </p:cNvSpPr>
              <p:nvPr/>
            </p:nvSpPr>
            <p:spPr bwMode="auto">
              <a:xfrm>
                <a:off x="4080" y="3168"/>
                <a:ext cx="0" cy="144"/>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55" name="Line 49"/>
              <p:cNvSpPr>
                <a:spLocks noChangeShapeType="1"/>
              </p:cNvSpPr>
              <p:nvPr/>
            </p:nvSpPr>
            <p:spPr bwMode="auto">
              <a:xfrm>
                <a:off x="3264" y="3168"/>
                <a:ext cx="0" cy="144"/>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56" name="Line 50"/>
              <p:cNvSpPr>
                <a:spLocks noChangeShapeType="1"/>
              </p:cNvSpPr>
              <p:nvPr/>
            </p:nvSpPr>
            <p:spPr bwMode="auto">
              <a:xfrm>
                <a:off x="2976" y="3168"/>
                <a:ext cx="0" cy="144"/>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57" name="Line 51"/>
              <p:cNvSpPr>
                <a:spLocks noChangeShapeType="1"/>
              </p:cNvSpPr>
              <p:nvPr/>
            </p:nvSpPr>
            <p:spPr bwMode="auto">
              <a:xfrm>
                <a:off x="3600" y="3216"/>
                <a:ext cx="0" cy="96"/>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58" name="Line 52"/>
              <p:cNvSpPr>
                <a:spLocks noChangeShapeType="1"/>
              </p:cNvSpPr>
              <p:nvPr/>
            </p:nvSpPr>
            <p:spPr bwMode="auto">
              <a:xfrm>
                <a:off x="3456" y="3216"/>
                <a:ext cx="0" cy="96"/>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59" name="Line 53"/>
              <p:cNvSpPr>
                <a:spLocks noChangeShapeType="1"/>
              </p:cNvSpPr>
              <p:nvPr/>
            </p:nvSpPr>
            <p:spPr bwMode="auto">
              <a:xfrm>
                <a:off x="4176" y="3216"/>
                <a:ext cx="0" cy="96"/>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60" name="Line 54"/>
              <p:cNvSpPr>
                <a:spLocks noChangeShapeType="1"/>
              </p:cNvSpPr>
              <p:nvPr/>
            </p:nvSpPr>
            <p:spPr bwMode="auto">
              <a:xfrm>
                <a:off x="4464" y="3216"/>
                <a:ext cx="0" cy="96"/>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61" name="Line 55"/>
              <p:cNvSpPr>
                <a:spLocks noChangeShapeType="1"/>
              </p:cNvSpPr>
              <p:nvPr/>
            </p:nvSpPr>
            <p:spPr bwMode="auto">
              <a:xfrm>
                <a:off x="3120" y="3216"/>
                <a:ext cx="0" cy="96"/>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62" name="Line 56"/>
              <p:cNvSpPr>
                <a:spLocks noChangeShapeType="1"/>
              </p:cNvSpPr>
              <p:nvPr/>
            </p:nvSpPr>
            <p:spPr bwMode="auto">
              <a:xfrm>
                <a:off x="2880" y="3216"/>
                <a:ext cx="0" cy="96"/>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63" name="Line 57"/>
              <p:cNvSpPr>
                <a:spLocks noChangeShapeType="1"/>
              </p:cNvSpPr>
              <p:nvPr/>
            </p:nvSpPr>
            <p:spPr bwMode="auto">
              <a:xfrm>
                <a:off x="2928" y="2784"/>
                <a:ext cx="0" cy="528"/>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64" name="Line 58"/>
              <p:cNvSpPr>
                <a:spLocks noChangeShapeType="1"/>
              </p:cNvSpPr>
              <p:nvPr/>
            </p:nvSpPr>
            <p:spPr bwMode="auto">
              <a:xfrm>
                <a:off x="3168" y="2880"/>
                <a:ext cx="0" cy="432"/>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65" name="Line 59"/>
              <p:cNvSpPr>
                <a:spLocks noChangeShapeType="1"/>
              </p:cNvSpPr>
              <p:nvPr/>
            </p:nvSpPr>
            <p:spPr bwMode="auto">
              <a:xfrm>
                <a:off x="4800" y="3120"/>
                <a:ext cx="0" cy="192"/>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66" name="Line 60"/>
              <p:cNvSpPr>
                <a:spLocks noChangeShapeType="1"/>
              </p:cNvSpPr>
              <p:nvPr/>
            </p:nvSpPr>
            <p:spPr bwMode="auto">
              <a:xfrm>
                <a:off x="5232" y="3216"/>
                <a:ext cx="0" cy="96"/>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grpSp>
        <p:grpSp>
          <p:nvGrpSpPr>
            <p:cNvPr id="41" name="Group 61"/>
            <p:cNvGrpSpPr>
              <a:grpSpLocks/>
            </p:cNvGrpSpPr>
            <p:nvPr/>
          </p:nvGrpSpPr>
          <p:grpSpPr bwMode="auto">
            <a:xfrm>
              <a:off x="2681" y="1797"/>
              <a:ext cx="786" cy="650"/>
              <a:chOff x="2681" y="1797"/>
              <a:chExt cx="786" cy="650"/>
            </a:xfrm>
          </p:grpSpPr>
          <p:grpSp>
            <p:nvGrpSpPr>
              <p:cNvPr id="42" name="Group 62"/>
              <p:cNvGrpSpPr>
                <a:grpSpLocks/>
              </p:cNvGrpSpPr>
              <p:nvPr/>
            </p:nvGrpSpPr>
            <p:grpSpPr bwMode="auto">
              <a:xfrm>
                <a:off x="2681" y="1797"/>
                <a:ext cx="566" cy="449"/>
                <a:chOff x="2681" y="1797"/>
                <a:chExt cx="566" cy="449"/>
              </a:xfrm>
            </p:grpSpPr>
            <p:sp>
              <p:nvSpPr>
                <p:cNvPr id="46" name="Text Box 63"/>
                <p:cNvSpPr txBox="1">
                  <a:spLocks noChangeArrowheads="1"/>
                </p:cNvSpPr>
                <p:nvPr/>
              </p:nvSpPr>
              <p:spPr bwMode="auto">
                <a:xfrm>
                  <a:off x="2681" y="1797"/>
                  <a:ext cx="566"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28" b="1" dirty="0">
                      <a:solidFill>
                        <a:srgbClr val="0000FF"/>
                      </a:solidFill>
                      <a:latin typeface="微软雅黑" panose="020B0503020204020204" pitchFamily="34" charset="-122"/>
                      <a:ea typeface="微软雅黑" panose="020B0503020204020204" pitchFamily="34" charset="-122"/>
                    </a:rPr>
                    <a:t>地表破裂</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47" name="Line 64"/>
                <p:cNvSpPr>
                  <a:spLocks noChangeShapeType="1"/>
                </p:cNvSpPr>
                <p:nvPr/>
              </p:nvSpPr>
              <p:spPr bwMode="auto">
                <a:xfrm flipV="1">
                  <a:off x="2844" y="2064"/>
                  <a:ext cx="36" cy="182"/>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grpSp>
          <p:grpSp>
            <p:nvGrpSpPr>
              <p:cNvPr id="43" name="Group 65"/>
              <p:cNvGrpSpPr>
                <a:grpSpLocks/>
              </p:cNvGrpSpPr>
              <p:nvPr/>
            </p:nvGrpSpPr>
            <p:grpSpPr bwMode="auto">
              <a:xfrm>
                <a:off x="2928" y="2254"/>
                <a:ext cx="539" cy="193"/>
                <a:chOff x="2928" y="2254"/>
                <a:chExt cx="539" cy="193"/>
              </a:xfrm>
            </p:grpSpPr>
            <p:sp>
              <p:nvSpPr>
                <p:cNvPr id="44" name="Text Box 66"/>
                <p:cNvSpPr txBox="1">
                  <a:spLocks noChangeArrowheads="1"/>
                </p:cNvSpPr>
                <p:nvPr/>
              </p:nvSpPr>
              <p:spPr bwMode="auto">
                <a:xfrm>
                  <a:off x="3014" y="2254"/>
                  <a:ext cx="45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28" b="1" dirty="0">
                      <a:solidFill>
                        <a:srgbClr val="0000FF"/>
                      </a:solidFill>
                      <a:latin typeface="微软雅黑" panose="020B0503020204020204" pitchFamily="34" charset="-122"/>
                      <a:ea typeface="微软雅黑" panose="020B0503020204020204" pitchFamily="34" charset="-122"/>
                    </a:rPr>
                    <a:t>地震动</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45" name="Line 67"/>
                <p:cNvSpPr>
                  <a:spLocks noChangeShapeType="1"/>
                </p:cNvSpPr>
                <p:nvPr/>
              </p:nvSpPr>
              <p:spPr bwMode="auto">
                <a:xfrm flipV="1">
                  <a:off x="2928" y="2352"/>
                  <a:ext cx="112"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grpSp>
        </p:grpSp>
      </p:grpSp>
      <p:grpSp>
        <p:nvGrpSpPr>
          <p:cNvPr id="67" name="Group 68"/>
          <p:cNvGrpSpPr>
            <a:grpSpLocks/>
          </p:cNvGrpSpPr>
          <p:nvPr/>
        </p:nvGrpSpPr>
        <p:grpSpPr bwMode="auto">
          <a:xfrm>
            <a:off x="6969262" y="1828447"/>
            <a:ext cx="2807530" cy="1385952"/>
            <a:chOff x="3168" y="2016"/>
            <a:chExt cx="1734" cy="856"/>
          </a:xfrm>
          <a:effectLst>
            <a:outerShdw blurRad="50800" dist="38100" dir="2700000" algn="tl" rotWithShape="0">
              <a:prstClr val="black">
                <a:alpha val="40000"/>
              </a:prstClr>
            </a:outerShdw>
          </a:effectLst>
        </p:grpSpPr>
        <p:sp>
          <p:nvSpPr>
            <p:cNvPr id="68" name="Line 69"/>
            <p:cNvSpPr>
              <a:spLocks noChangeShapeType="1"/>
            </p:cNvSpPr>
            <p:nvPr/>
          </p:nvSpPr>
          <p:spPr bwMode="auto">
            <a:xfrm flipV="1">
              <a:off x="3287" y="2488"/>
              <a:ext cx="432" cy="384"/>
            </a:xfrm>
            <a:prstGeom prst="line">
              <a:avLst/>
            </a:prstGeom>
            <a:noFill/>
            <a:ln w="12700">
              <a:solidFill>
                <a:schemeClr val="tx1"/>
              </a:solidFill>
              <a:round/>
              <a:headEnd type="non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nvGrpSpPr>
            <p:cNvPr id="69" name="Group 70"/>
            <p:cNvGrpSpPr>
              <a:grpSpLocks/>
            </p:cNvGrpSpPr>
            <p:nvPr/>
          </p:nvGrpSpPr>
          <p:grpSpPr bwMode="auto">
            <a:xfrm>
              <a:off x="3168" y="2016"/>
              <a:ext cx="1734" cy="723"/>
              <a:chOff x="3168" y="2016"/>
              <a:chExt cx="1734" cy="723"/>
            </a:xfrm>
          </p:grpSpPr>
          <p:grpSp>
            <p:nvGrpSpPr>
              <p:cNvPr id="70" name="Group 71"/>
              <p:cNvGrpSpPr>
                <a:grpSpLocks/>
              </p:cNvGrpSpPr>
              <p:nvPr/>
            </p:nvGrpSpPr>
            <p:grpSpPr bwMode="auto">
              <a:xfrm>
                <a:off x="3168" y="2016"/>
                <a:ext cx="1439" cy="522"/>
                <a:chOff x="3168" y="2016"/>
                <a:chExt cx="1439" cy="522"/>
              </a:xfrm>
            </p:grpSpPr>
            <p:sp>
              <p:nvSpPr>
                <p:cNvPr id="74" name="Line 72"/>
                <p:cNvSpPr>
                  <a:spLocks noChangeShapeType="1"/>
                </p:cNvSpPr>
                <p:nvPr/>
              </p:nvSpPr>
              <p:spPr bwMode="auto">
                <a:xfrm>
                  <a:off x="3168" y="2016"/>
                  <a:ext cx="348" cy="23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75" name="Text Box 73"/>
                <p:cNvSpPr txBox="1">
                  <a:spLocks noChangeArrowheads="1"/>
                </p:cNvSpPr>
                <p:nvPr/>
              </p:nvSpPr>
              <p:spPr bwMode="auto">
                <a:xfrm>
                  <a:off x="3590" y="2210"/>
                  <a:ext cx="1017" cy="3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对建筑环境的结构</a:t>
                  </a:r>
                  <a:endParaRPr lang="en-US" altLang="zh-CN" sz="1428" b="1" dirty="0">
                    <a:solidFill>
                      <a:srgbClr val="0000FF"/>
                    </a:solidFill>
                    <a:latin typeface="微软雅黑" panose="020B0503020204020204" pitchFamily="34" charset="-122"/>
                    <a:ea typeface="微软雅黑" panose="020B0503020204020204" pitchFamily="34" charset="-122"/>
                  </a:endParaRPr>
                </a:p>
                <a:p>
                  <a:pPr algn="ctr"/>
                  <a:r>
                    <a:rPr lang="zh-CN" altLang="en-US" sz="1428" b="1" dirty="0">
                      <a:solidFill>
                        <a:srgbClr val="0000FF"/>
                      </a:solidFill>
                      <a:latin typeface="微软雅黑" panose="020B0503020204020204" pitchFamily="34" charset="-122"/>
                      <a:ea typeface="微软雅黑" panose="020B0503020204020204" pitchFamily="34" charset="-122"/>
                    </a:rPr>
                    <a:t>和非结构损伤</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76" name="Line 74"/>
                <p:cNvSpPr>
                  <a:spLocks noChangeShapeType="1"/>
                </p:cNvSpPr>
                <p:nvPr/>
              </p:nvSpPr>
              <p:spPr bwMode="auto">
                <a:xfrm>
                  <a:off x="3416" y="2342"/>
                  <a:ext cx="1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grpSp>
            <p:nvGrpSpPr>
              <p:cNvPr id="71" name="Group 75"/>
              <p:cNvGrpSpPr>
                <a:grpSpLocks/>
              </p:cNvGrpSpPr>
              <p:nvPr/>
            </p:nvGrpSpPr>
            <p:grpSpPr bwMode="auto">
              <a:xfrm>
                <a:off x="4320" y="2506"/>
                <a:ext cx="582" cy="233"/>
                <a:chOff x="4320" y="2506"/>
                <a:chExt cx="582" cy="233"/>
              </a:xfrm>
            </p:grpSpPr>
            <p:sp>
              <p:nvSpPr>
                <p:cNvPr id="72" name="Text Box 76"/>
                <p:cNvSpPr txBox="1">
                  <a:spLocks noChangeArrowheads="1"/>
                </p:cNvSpPr>
                <p:nvPr/>
              </p:nvSpPr>
              <p:spPr bwMode="auto">
                <a:xfrm>
                  <a:off x="4336" y="2546"/>
                  <a:ext cx="566" cy="19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人员伤亡</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73" name="Line 77"/>
                <p:cNvSpPr>
                  <a:spLocks noChangeShapeType="1"/>
                </p:cNvSpPr>
                <p:nvPr/>
              </p:nvSpPr>
              <p:spPr bwMode="auto">
                <a:xfrm>
                  <a:off x="4320" y="2506"/>
                  <a:ext cx="60" cy="86"/>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grpSp>
      </p:grpSp>
      <p:grpSp>
        <p:nvGrpSpPr>
          <p:cNvPr id="77" name="Group 78"/>
          <p:cNvGrpSpPr>
            <a:grpSpLocks/>
          </p:cNvGrpSpPr>
          <p:nvPr/>
        </p:nvGrpSpPr>
        <p:grpSpPr bwMode="auto">
          <a:xfrm>
            <a:off x="8502550" y="1692446"/>
            <a:ext cx="1191662" cy="1815015"/>
            <a:chOff x="4115" y="1932"/>
            <a:chExt cx="736" cy="1121"/>
          </a:xfrm>
          <a:effectLst>
            <a:outerShdw blurRad="50800" dist="38100" dir="2700000" algn="tl" rotWithShape="0">
              <a:prstClr val="black">
                <a:alpha val="40000"/>
              </a:prstClr>
            </a:outerShdw>
          </a:effectLst>
        </p:grpSpPr>
        <p:grpSp>
          <p:nvGrpSpPr>
            <p:cNvPr id="78" name="Group 79"/>
            <p:cNvGrpSpPr>
              <a:grpSpLocks/>
            </p:cNvGrpSpPr>
            <p:nvPr/>
          </p:nvGrpSpPr>
          <p:grpSpPr bwMode="auto">
            <a:xfrm>
              <a:off x="4476" y="2716"/>
              <a:ext cx="375" cy="337"/>
              <a:chOff x="4476" y="2716"/>
              <a:chExt cx="375" cy="337"/>
            </a:xfrm>
          </p:grpSpPr>
          <p:sp>
            <p:nvSpPr>
              <p:cNvPr id="83" name="Text Box 80"/>
              <p:cNvSpPr txBox="1">
                <a:spLocks noChangeArrowheads="1"/>
              </p:cNvSpPr>
              <p:nvPr/>
            </p:nvSpPr>
            <p:spPr bwMode="auto">
              <a:xfrm>
                <a:off x="4511" y="2860"/>
                <a:ext cx="3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疾病</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84" name="Line 81"/>
              <p:cNvSpPr>
                <a:spLocks noChangeShapeType="1"/>
              </p:cNvSpPr>
              <p:nvPr/>
            </p:nvSpPr>
            <p:spPr bwMode="auto">
              <a:xfrm flipV="1">
                <a:off x="4716" y="2716"/>
                <a:ext cx="96" cy="144"/>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85" name="Line 82"/>
              <p:cNvSpPr>
                <a:spLocks noChangeShapeType="1"/>
              </p:cNvSpPr>
              <p:nvPr/>
            </p:nvSpPr>
            <p:spPr bwMode="auto">
              <a:xfrm>
                <a:off x="4476" y="2716"/>
                <a:ext cx="96" cy="144"/>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grpSp>
          <p:nvGrpSpPr>
            <p:cNvPr id="79" name="Group 83"/>
            <p:cNvGrpSpPr>
              <a:grpSpLocks/>
            </p:cNvGrpSpPr>
            <p:nvPr/>
          </p:nvGrpSpPr>
          <p:grpSpPr bwMode="auto">
            <a:xfrm>
              <a:off x="4115" y="1932"/>
              <a:ext cx="340" cy="314"/>
              <a:chOff x="4115" y="1932"/>
              <a:chExt cx="340" cy="314"/>
            </a:xfrm>
          </p:grpSpPr>
          <p:sp>
            <p:nvSpPr>
              <p:cNvPr id="80" name="Text Box 84"/>
              <p:cNvSpPr txBox="1">
                <a:spLocks noChangeArrowheads="1"/>
              </p:cNvSpPr>
              <p:nvPr/>
            </p:nvSpPr>
            <p:spPr bwMode="auto">
              <a:xfrm>
                <a:off x="4115" y="1932"/>
                <a:ext cx="3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火灾</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81" name="Line 85"/>
              <p:cNvSpPr>
                <a:spLocks noChangeShapeType="1"/>
              </p:cNvSpPr>
              <p:nvPr/>
            </p:nvSpPr>
            <p:spPr bwMode="auto">
              <a:xfrm flipV="1">
                <a:off x="4188" y="2102"/>
                <a:ext cx="48" cy="144"/>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82" name="Line 86"/>
              <p:cNvSpPr>
                <a:spLocks noChangeShapeType="1"/>
              </p:cNvSpPr>
              <p:nvPr/>
            </p:nvSpPr>
            <p:spPr bwMode="auto">
              <a:xfrm>
                <a:off x="4332" y="2102"/>
                <a:ext cx="48" cy="144"/>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grpSp>
      <p:grpSp>
        <p:nvGrpSpPr>
          <p:cNvPr id="86" name="Group 87"/>
          <p:cNvGrpSpPr>
            <a:grpSpLocks/>
          </p:cNvGrpSpPr>
          <p:nvPr/>
        </p:nvGrpSpPr>
        <p:grpSpPr bwMode="auto">
          <a:xfrm>
            <a:off x="9344511" y="2149027"/>
            <a:ext cx="1421580" cy="595830"/>
            <a:chOff x="4635" y="2214"/>
            <a:chExt cx="878" cy="368"/>
          </a:xfrm>
          <a:noFill/>
          <a:effectLst>
            <a:outerShdw blurRad="50800" dist="38100" dir="2700000" algn="tl" rotWithShape="0">
              <a:prstClr val="black">
                <a:alpha val="40000"/>
              </a:prstClr>
            </a:outerShdw>
          </a:effectLst>
        </p:grpSpPr>
        <p:sp>
          <p:nvSpPr>
            <p:cNvPr id="87" name="Text Box 88"/>
            <p:cNvSpPr txBox="1">
              <a:spLocks noChangeArrowheads="1"/>
            </p:cNvSpPr>
            <p:nvPr/>
          </p:nvSpPr>
          <p:spPr bwMode="auto">
            <a:xfrm>
              <a:off x="4835" y="2214"/>
              <a:ext cx="678" cy="32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社会经济学</a:t>
              </a:r>
              <a:endParaRPr lang="en-US" altLang="zh-CN" sz="1428" b="1" dirty="0">
                <a:solidFill>
                  <a:srgbClr val="0000FF"/>
                </a:solidFill>
                <a:latin typeface="微软雅黑" panose="020B0503020204020204" pitchFamily="34" charset="-122"/>
                <a:ea typeface="微软雅黑" panose="020B0503020204020204" pitchFamily="34" charset="-122"/>
              </a:endParaRPr>
            </a:p>
            <a:p>
              <a:pPr algn="ctr"/>
              <a:r>
                <a:rPr lang="zh-CN" altLang="en-US" sz="1428" b="1" dirty="0">
                  <a:solidFill>
                    <a:srgbClr val="0000FF"/>
                  </a:solidFill>
                  <a:latin typeface="微软雅黑" panose="020B0503020204020204" pitchFamily="34" charset="-122"/>
                  <a:ea typeface="微软雅黑" panose="020B0503020204020204" pitchFamily="34" charset="-122"/>
                </a:rPr>
                <a:t>后效</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88" name="Line 89"/>
            <p:cNvSpPr>
              <a:spLocks noChangeShapeType="1"/>
            </p:cNvSpPr>
            <p:nvPr/>
          </p:nvSpPr>
          <p:spPr bwMode="auto">
            <a:xfrm flipV="1">
              <a:off x="4635" y="2352"/>
              <a:ext cx="213" cy="0"/>
            </a:xfrm>
            <a:prstGeom prst="line">
              <a:avLst/>
            </a:prstGeom>
            <a:grpFill/>
            <a:ln w="12700">
              <a:solidFill>
                <a:schemeClr val="tx1"/>
              </a:solidFill>
              <a:round/>
              <a:headEnd/>
              <a:tailEnd type="triangle" w="sm" len="med"/>
            </a:ln>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89" name="Line 90"/>
            <p:cNvSpPr>
              <a:spLocks noChangeShapeType="1"/>
            </p:cNvSpPr>
            <p:nvPr/>
          </p:nvSpPr>
          <p:spPr bwMode="auto">
            <a:xfrm flipV="1">
              <a:off x="4812" y="2448"/>
              <a:ext cx="132" cy="134"/>
            </a:xfrm>
            <a:prstGeom prst="line">
              <a:avLst/>
            </a:prstGeom>
            <a:grpFill/>
            <a:ln w="12700">
              <a:solidFill>
                <a:schemeClr val="tx1"/>
              </a:solidFill>
              <a:round/>
              <a:headEnd/>
              <a:tailEnd type="triangle" w="sm" len="med"/>
            </a:ln>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grpSp>
        <p:nvGrpSpPr>
          <p:cNvPr id="90" name="Group 91"/>
          <p:cNvGrpSpPr>
            <a:grpSpLocks/>
          </p:cNvGrpSpPr>
          <p:nvPr/>
        </p:nvGrpSpPr>
        <p:grpSpPr bwMode="auto">
          <a:xfrm>
            <a:off x="7045350" y="1459292"/>
            <a:ext cx="1513862" cy="741549"/>
            <a:chOff x="3215" y="1788"/>
            <a:chExt cx="935" cy="458"/>
          </a:xfrm>
          <a:effectLst>
            <a:outerShdw blurRad="50800" dist="38100" dir="2700000" algn="tl" rotWithShape="0">
              <a:prstClr val="black">
                <a:alpha val="40000"/>
              </a:prstClr>
            </a:outerShdw>
          </a:effectLst>
        </p:grpSpPr>
        <p:sp>
          <p:nvSpPr>
            <p:cNvPr id="91" name="Text Box 92"/>
            <p:cNvSpPr txBox="1">
              <a:spLocks noChangeArrowheads="1"/>
            </p:cNvSpPr>
            <p:nvPr/>
          </p:nvSpPr>
          <p:spPr bwMode="auto">
            <a:xfrm>
              <a:off x="3810" y="1788"/>
              <a:ext cx="3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滑坡</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92" name="Line 93"/>
            <p:cNvSpPr>
              <a:spLocks noChangeShapeType="1"/>
            </p:cNvSpPr>
            <p:nvPr/>
          </p:nvSpPr>
          <p:spPr bwMode="auto">
            <a:xfrm flipV="1">
              <a:off x="3215" y="1882"/>
              <a:ext cx="48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93" name="Line 94"/>
            <p:cNvSpPr>
              <a:spLocks noChangeShapeType="1"/>
            </p:cNvSpPr>
            <p:nvPr/>
          </p:nvSpPr>
          <p:spPr bwMode="auto">
            <a:xfrm flipV="1">
              <a:off x="3228" y="2026"/>
              <a:ext cx="275" cy="22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94" name="Text Box 95"/>
            <p:cNvSpPr txBox="1">
              <a:spLocks noChangeArrowheads="1"/>
            </p:cNvSpPr>
            <p:nvPr/>
          </p:nvSpPr>
          <p:spPr bwMode="auto">
            <a:xfrm>
              <a:off x="3573" y="1935"/>
              <a:ext cx="3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液化</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95" name="Line 96"/>
            <p:cNvSpPr>
              <a:spLocks noChangeShapeType="1"/>
            </p:cNvSpPr>
            <p:nvPr/>
          </p:nvSpPr>
          <p:spPr bwMode="auto">
            <a:xfrm>
              <a:off x="3792" y="2102"/>
              <a:ext cx="48" cy="144"/>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grpSp>
        <p:nvGrpSpPr>
          <p:cNvPr id="96" name="Group 97"/>
          <p:cNvGrpSpPr>
            <a:grpSpLocks/>
          </p:cNvGrpSpPr>
          <p:nvPr/>
        </p:nvGrpSpPr>
        <p:grpSpPr bwMode="auto">
          <a:xfrm>
            <a:off x="1728209" y="2224868"/>
            <a:ext cx="4412057" cy="531766"/>
            <a:chOff x="48" y="2259"/>
            <a:chExt cx="2608" cy="335"/>
          </a:xfrm>
          <a:effectLst>
            <a:outerShdw blurRad="50800" dist="38100" dir="2700000" algn="tl" rotWithShape="0">
              <a:prstClr val="black">
                <a:alpha val="40000"/>
              </a:prstClr>
            </a:outerShdw>
          </a:effectLst>
        </p:grpSpPr>
        <p:grpSp>
          <p:nvGrpSpPr>
            <p:cNvPr id="97" name="Group 98"/>
            <p:cNvGrpSpPr>
              <a:grpSpLocks/>
            </p:cNvGrpSpPr>
            <p:nvPr/>
          </p:nvGrpSpPr>
          <p:grpSpPr bwMode="auto">
            <a:xfrm>
              <a:off x="1584" y="2390"/>
              <a:ext cx="1072" cy="197"/>
              <a:chOff x="1584" y="2390"/>
              <a:chExt cx="1072" cy="197"/>
            </a:xfrm>
          </p:grpSpPr>
          <p:sp>
            <p:nvSpPr>
              <p:cNvPr id="102" name="Text Box 99"/>
              <p:cNvSpPr txBox="1">
                <a:spLocks noChangeArrowheads="1"/>
              </p:cNvSpPr>
              <p:nvPr/>
            </p:nvSpPr>
            <p:spPr bwMode="auto">
              <a:xfrm>
                <a:off x="2140" y="2390"/>
                <a:ext cx="32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成核</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103" name="Line 100"/>
              <p:cNvSpPr>
                <a:spLocks noChangeShapeType="1"/>
              </p:cNvSpPr>
              <p:nvPr/>
            </p:nvSpPr>
            <p:spPr bwMode="auto">
              <a:xfrm flipV="1">
                <a:off x="1584" y="2448"/>
                <a:ext cx="48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104" name="Line 101"/>
              <p:cNvSpPr>
                <a:spLocks noChangeShapeType="1"/>
              </p:cNvSpPr>
              <p:nvPr/>
            </p:nvSpPr>
            <p:spPr bwMode="auto">
              <a:xfrm flipV="1">
                <a:off x="2544" y="2446"/>
                <a:ext cx="112"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sp>
          <p:nvSpPr>
            <p:cNvPr id="98" name="Text Box 102"/>
            <p:cNvSpPr txBox="1">
              <a:spLocks noChangeArrowheads="1"/>
            </p:cNvSpPr>
            <p:nvPr/>
          </p:nvSpPr>
          <p:spPr bwMode="auto">
            <a:xfrm>
              <a:off x="48" y="2259"/>
              <a:ext cx="443"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构造</a:t>
              </a:r>
              <a:endParaRPr lang="en-US" altLang="zh-CN" sz="1428"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endParaRPr>
            </a:p>
            <a:p>
              <a:pPr algn="ctr"/>
              <a:r>
                <a:rPr lang="zh-CN" altLang="en-US" sz="1428"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加载</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grpSp>
          <p:nvGrpSpPr>
            <p:cNvPr id="99" name="Group 103"/>
            <p:cNvGrpSpPr>
              <a:grpSpLocks/>
            </p:cNvGrpSpPr>
            <p:nvPr/>
          </p:nvGrpSpPr>
          <p:grpSpPr bwMode="auto">
            <a:xfrm>
              <a:off x="480" y="2344"/>
              <a:ext cx="977" cy="197"/>
              <a:chOff x="480" y="2344"/>
              <a:chExt cx="977" cy="197"/>
            </a:xfrm>
          </p:grpSpPr>
          <p:sp>
            <p:nvSpPr>
              <p:cNvPr id="100" name="Line 104"/>
              <p:cNvSpPr>
                <a:spLocks noChangeShapeType="1"/>
              </p:cNvSpPr>
              <p:nvPr/>
            </p:nvSpPr>
            <p:spPr bwMode="auto">
              <a:xfrm flipV="1">
                <a:off x="480" y="2448"/>
                <a:ext cx="256"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101" name="Text Box 105"/>
              <p:cNvSpPr txBox="1">
                <a:spLocks noChangeArrowheads="1"/>
              </p:cNvSpPr>
              <p:nvPr/>
            </p:nvSpPr>
            <p:spPr bwMode="auto">
              <a:xfrm>
                <a:off x="916" y="2344"/>
                <a:ext cx="541"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应力积累</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grpSp>
      </p:grpSp>
      <p:grpSp>
        <p:nvGrpSpPr>
          <p:cNvPr id="105" name="Group 106"/>
          <p:cNvGrpSpPr>
            <a:grpSpLocks/>
          </p:cNvGrpSpPr>
          <p:nvPr/>
        </p:nvGrpSpPr>
        <p:grpSpPr bwMode="auto">
          <a:xfrm>
            <a:off x="6611424" y="2605627"/>
            <a:ext cx="1989879" cy="623357"/>
            <a:chOff x="2928" y="2496"/>
            <a:chExt cx="1200" cy="385"/>
          </a:xfrm>
          <a:noFill/>
          <a:effectLst>
            <a:outerShdw blurRad="50800" dist="38100" dir="2700000" algn="tl" rotWithShape="0">
              <a:prstClr val="black">
                <a:alpha val="40000"/>
              </a:prstClr>
            </a:outerShdw>
          </a:effectLst>
        </p:grpSpPr>
        <p:sp>
          <p:nvSpPr>
            <p:cNvPr id="106" name="Line 107"/>
            <p:cNvSpPr>
              <a:spLocks noChangeShapeType="1"/>
            </p:cNvSpPr>
            <p:nvPr/>
          </p:nvSpPr>
          <p:spPr bwMode="auto">
            <a:xfrm>
              <a:off x="2928" y="2544"/>
              <a:ext cx="96" cy="96"/>
            </a:xfrm>
            <a:prstGeom prst="line">
              <a:avLst/>
            </a:prstGeom>
            <a:grpFill/>
            <a:ln w="12700">
              <a:solidFill>
                <a:schemeClr val="tx1"/>
              </a:solidFill>
              <a:round/>
              <a:headEnd/>
              <a:tailEnd type="triangle" w="sm" len="med"/>
            </a:ln>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107" name="Text Box 108"/>
            <p:cNvSpPr txBox="1">
              <a:spLocks noChangeArrowheads="1"/>
            </p:cNvSpPr>
            <p:nvPr/>
          </p:nvSpPr>
          <p:spPr bwMode="auto">
            <a:xfrm>
              <a:off x="3053" y="2553"/>
              <a:ext cx="576" cy="3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28" b="1" dirty="0">
                  <a:solidFill>
                    <a:srgbClr val="0000FF"/>
                  </a:solidFill>
                  <a:latin typeface="微软雅黑" panose="020B0503020204020204" pitchFamily="34" charset="-122"/>
                  <a:ea typeface="微软雅黑" panose="020B0503020204020204" pitchFamily="34" charset="-122"/>
                </a:rPr>
                <a:t>海底</a:t>
              </a:r>
              <a:endParaRPr lang="en-US" altLang="zh-CN" sz="1428" b="1" dirty="0">
                <a:solidFill>
                  <a:srgbClr val="0000FF"/>
                </a:solidFill>
                <a:latin typeface="微软雅黑" panose="020B0503020204020204" pitchFamily="34" charset="-122"/>
                <a:ea typeface="微软雅黑" panose="020B0503020204020204" pitchFamily="34" charset="-122"/>
              </a:endParaRPr>
            </a:p>
            <a:p>
              <a:r>
                <a:rPr lang="zh-CN" altLang="en-US" sz="1428" b="1" dirty="0">
                  <a:solidFill>
                    <a:srgbClr val="0000FF"/>
                  </a:solidFill>
                  <a:latin typeface="微软雅黑" panose="020B0503020204020204" pitchFamily="34" charset="-122"/>
                  <a:ea typeface="微软雅黑" panose="020B0503020204020204" pitchFamily="34" charset="-122"/>
                </a:rPr>
                <a:t>变形</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grpSp>
          <p:nvGrpSpPr>
            <p:cNvPr id="108" name="Group 109"/>
            <p:cNvGrpSpPr>
              <a:grpSpLocks/>
            </p:cNvGrpSpPr>
            <p:nvPr/>
          </p:nvGrpSpPr>
          <p:grpSpPr bwMode="auto">
            <a:xfrm>
              <a:off x="3456" y="2558"/>
              <a:ext cx="558" cy="193"/>
              <a:chOff x="3474" y="2640"/>
              <a:chExt cx="558" cy="193"/>
            </a:xfrm>
            <a:grpFill/>
          </p:grpSpPr>
          <p:sp>
            <p:nvSpPr>
              <p:cNvPr id="112" name="Text Box 110"/>
              <p:cNvSpPr txBox="1">
                <a:spLocks noChangeArrowheads="1"/>
              </p:cNvSpPr>
              <p:nvPr/>
            </p:nvSpPr>
            <p:spPr bwMode="auto">
              <a:xfrm>
                <a:off x="3552" y="2640"/>
                <a:ext cx="480" cy="1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海啸</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113" name="Line 111"/>
              <p:cNvSpPr>
                <a:spLocks noChangeShapeType="1"/>
              </p:cNvSpPr>
              <p:nvPr/>
            </p:nvSpPr>
            <p:spPr bwMode="auto">
              <a:xfrm flipV="1">
                <a:off x="3474" y="2715"/>
                <a:ext cx="112" cy="0"/>
              </a:xfrm>
              <a:prstGeom prst="line">
                <a:avLst/>
              </a:prstGeom>
              <a:grpFill/>
              <a:ln w="12700">
                <a:solidFill>
                  <a:schemeClr val="tx1"/>
                </a:solidFill>
                <a:round/>
                <a:headEnd/>
                <a:tailEnd type="triangle" w="sm" len="med"/>
              </a:ln>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grpSp>
          <p:nvGrpSpPr>
            <p:cNvPr id="109" name="Group 112"/>
            <p:cNvGrpSpPr>
              <a:grpSpLocks/>
            </p:cNvGrpSpPr>
            <p:nvPr/>
          </p:nvGrpSpPr>
          <p:grpSpPr bwMode="auto">
            <a:xfrm>
              <a:off x="3984" y="2496"/>
              <a:ext cx="144" cy="144"/>
              <a:chOff x="3984" y="2496"/>
              <a:chExt cx="144" cy="144"/>
            </a:xfrm>
            <a:grpFill/>
          </p:grpSpPr>
          <p:sp>
            <p:nvSpPr>
              <p:cNvPr id="110" name="Line 113"/>
              <p:cNvSpPr>
                <a:spLocks noChangeShapeType="1"/>
              </p:cNvSpPr>
              <p:nvPr/>
            </p:nvSpPr>
            <p:spPr bwMode="auto">
              <a:xfrm flipV="1">
                <a:off x="3984" y="2496"/>
                <a:ext cx="96" cy="96"/>
              </a:xfrm>
              <a:prstGeom prst="line">
                <a:avLst/>
              </a:prstGeom>
              <a:grpFill/>
              <a:ln w="12700">
                <a:solidFill>
                  <a:schemeClr val="tx1"/>
                </a:solidFill>
                <a:round/>
                <a:headEnd/>
                <a:tailEnd type="triangle" w="sm" len="med"/>
              </a:ln>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111" name="Line 114"/>
              <p:cNvSpPr>
                <a:spLocks noChangeShapeType="1"/>
              </p:cNvSpPr>
              <p:nvPr/>
            </p:nvSpPr>
            <p:spPr bwMode="auto">
              <a:xfrm flipV="1">
                <a:off x="3984" y="2640"/>
                <a:ext cx="144" cy="0"/>
              </a:xfrm>
              <a:prstGeom prst="line">
                <a:avLst/>
              </a:prstGeom>
              <a:grpFill/>
              <a:ln w="12700">
                <a:solidFill>
                  <a:schemeClr val="tx1"/>
                </a:solidFill>
                <a:round/>
                <a:headEnd/>
                <a:tailEnd type="triangle" w="sm" len="med"/>
              </a:ln>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grpSp>
      <p:grpSp>
        <p:nvGrpSpPr>
          <p:cNvPr id="114" name="Group 115"/>
          <p:cNvGrpSpPr>
            <a:grpSpLocks/>
          </p:cNvGrpSpPr>
          <p:nvPr/>
        </p:nvGrpSpPr>
        <p:grpSpPr bwMode="auto">
          <a:xfrm>
            <a:off x="3705135" y="2683342"/>
            <a:ext cx="1947781" cy="650882"/>
            <a:chOff x="1152" y="1728"/>
            <a:chExt cx="1203" cy="402"/>
          </a:xfrm>
          <a:effectLst>
            <a:outerShdw blurRad="50800" dist="38100" dir="2700000" algn="tl" rotWithShape="0">
              <a:prstClr val="black">
                <a:alpha val="40000"/>
              </a:prstClr>
            </a:outerShdw>
          </a:effectLst>
        </p:grpSpPr>
        <p:sp>
          <p:nvSpPr>
            <p:cNvPr id="115" name="Text Box 116"/>
            <p:cNvSpPr txBox="1">
              <a:spLocks noChangeArrowheads="1"/>
            </p:cNvSpPr>
            <p:nvPr/>
          </p:nvSpPr>
          <p:spPr bwMode="auto">
            <a:xfrm>
              <a:off x="1347" y="1937"/>
              <a:ext cx="100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动态触发</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116" name="Line 117"/>
            <p:cNvSpPr>
              <a:spLocks noChangeShapeType="1"/>
            </p:cNvSpPr>
            <p:nvPr/>
          </p:nvSpPr>
          <p:spPr bwMode="auto">
            <a:xfrm flipV="1">
              <a:off x="2016" y="1728"/>
              <a:ext cx="144" cy="192"/>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117" name="Line 118"/>
            <p:cNvSpPr>
              <a:spLocks noChangeShapeType="1"/>
            </p:cNvSpPr>
            <p:nvPr/>
          </p:nvSpPr>
          <p:spPr bwMode="auto">
            <a:xfrm>
              <a:off x="1152" y="1728"/>
              <a:ext cx="384" cy="24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grpSp>
        <p:nvGrpSpPr>
          <p:cNvPr id="118" name="Group 119"/>
          <p:cNvGrpSpPr>
            <a:grpSpLocks/>
          </p:cNvGrpSpPr>
          <p:nvPr/>
        </p:nvGrpSpPr>
        <p:grpSpPr bwMode="auto">
          <a:xfrm>
            <a:off x="4249158" y="1998459"/>
            <a:ext cx="1243474" cy="451731"/>
            <a:chOff x="1488" y="2121"/>
            <a:chExt cx="768" cy="279"/>
          </a:xfrm>
          <a:effectLst>
            <a:outerShdw blurRad="50800" dist="38100" dir="2700000" algn="tl" rotWithShape="0">
              <a:prstClr val="black">
                <a:alpha val="40000"/>
              </a:prstClr>
            </a:outerShdw>
          </a:effectLst>
        </p:grpSpPr>
        <p:sp>
          <p:nvSpPr>
            <p:cNvPr id="119" name="Line 120"/>
            <p:cNvSpPr>
              <a:spLocks noChangeShapeType="1"/>
            </p:cNvSpPr>
            <p:nvPr/>
          </p:nvSpPr>
          <p:spPr bwMode="auto">
            <a:xfrm>
              <a:off x="2064" y="2304"/>
              <a:ext cx="192" cy="96"/>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120" name="Text Box 121"/>
            <p:cNvSpPr txBox="1">
              <a:spLocks noChangeArrowheads="1"/>
            </p:cNvSpPr>
            <p:nvPr/>
          </p:nvSpPr>
          <p:spPr bwMode="auto">
            <a:xfrm>
              <a:off x="1666" y="2121"/>
              <a:ext cx="45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慢滑动</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121" name="Line 122"/>
            <p:cNvSpPr>
              <a:spLocks noChangeShapeType="1"/>
            </p:cNvSpPr>
            <p:nvPr/>
          </p:nvSpPr>
          <p:spPr bwMode="auto">
            <a:xfrm flipV="1">
              <a:off x="1488" y="2304"/>
              <a:ext cx="192" cy="96"/>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grpSp>
        <p:nvGrpSpPr>
          <p:cNvPr id="122" name="Group 123"/>
          <p:cNvGrpSpPr>
            <a:grpSpLocks/>
          </p:cNvGrpSpPr>
          <p:nvPr/>
        </p:nvGrpSpPr>
        <p:grpSpPr bwMode="auto">
          <a:xfrm>
            <a:off x="2539386" y="1639012"/>
            <a:ext cx="1612631" cy="733455"/>
            <a:chOff x="432" y="1083"/>
            <a:chExt cx="996" cy="453"/>
          </a:xfrm>
          <a:effectLst>
            <a:outerShdw blurRad="50800" dist="38100" dir="2700000" algn="tl" rotWithShape="0">
              <a:prstClr val="black">
                <a:alpha val="40000"/>
              </a:prstClr>
            </a:outerShdw>
          </a:effectLst>
        </p:grpSpPr>
        <p:sp>
          <p:nvSpPr>
            <p:cNvPr id="123" name="Text Box 124"/>
            <p:cNvSpPr txBox="1">
              <a:spLocks noChangeArrowheads="1"/>
            </p:cNvSpPr>
            <p:nvPr/>
          </p:nvSpPr>
          <p:spPr bwMode="auto">
            <a:xfrm>
              <a:off x="862" y="1083"/>
              <a:ext cx="566"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应力转移</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124" name="Line 125"/>
            <p:cNvSpPr>
              <a:spLocks noChangeShapeType="1"/>
            </p:cNvSpPr>
            <p:nvPr/>
          </p:nvSpPr>
          <p:spPr bwMode="auto">
            <a:xfrm>
              <a:off x="1056" y="1296"/>
              <a:ext cx="0" cy="24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125" name="Line 126"/>
            <p:cNvSpPr>
              <a:spLocks noChangeShapeType="1"/>
            </p:cNvSpPr>
            <p:nvPr/>
          </p:nvSpPr>
          <p:spPr bwMode="auto">
            <a:xfrm flipV="1">
              <a:off x="1248" y="1296"/>
              <a:ext cx="0" cy="24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sp>
          <p:nvSpPr>
            <p:cNvPr id="126" name="Line 127"/>
            <p:cNvSpPr>
              <a:spLocks noChangeShapeType="1"/>
            </p:cNvSpPr>
            <p:nvPr/>
          </p:nvSpPr>
          <p:spPr bwMode="auto">
            <a:xfrm flipV="1">
              <a:off x="432" y="1248"/>
              <a:ext cx="384" cy="24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428">
                <a:solidFill>
                  <a:prstClr val="black"/>
                </a:solidFill>
                <a:latin typeface="微软雅黑" panose="020B0503020204020204" pitchFamily="34" charset="-122"/>
                <a:ea typeface="微软雅黑" panose="020B0503020204020204" pitchFamily="34" charset="-122"/>
              </a:endParaRPr>
            </a:p>
          </p:txBody>
        </p:sp>
      </p:grpSp>
      <p:grpSp>
        <p:nvGrpSpPr>
          <p:cNvPr id="127" name="Group 128"/>
          <p:cNvGrpSpPr>
            <a:grpSpLocks/>
          </p:cNvGrpSpPr>
          <p:nvPr/>
        </p:nvGrpSpPr>
        <p:grpSpPr bwMode="auto">
          <a:xfrm>
            <a:off x="4560024" y="3526887"/>
            <a:ext cx="1552719" cy="621736"/>
            <a:chOff x="4369" y="3398"/>
            <a:chExt cx="959" cy="384"/>
          </a:xfrm>
          <a:effectLst>
            <a:outerShdw blurRad="50800" dist="38100" dir="2700000" algn="tl" rotWithShape="0">
              <a:prstClr val="black">
                <a:alpha val="40000"/>
              </a:prstClr>
            </a:outerShdw>
          </a:effectLst>
        </p:grpSpPr>
        <p:sp>
          <p:nvSpPr>
            <p:cNvPr id="128" name="Text Box 129"/>
            <p:cNvSpPr txBox="1">
              <a:spLocks noChangeArrowheads="1"/>
            </p:cNvSpPr>
            <p:nvPr/>
          </p:nvSpPr>
          <p:spPr bwMode="auto">
            <a:xfrm flipH="1">
              <a:off x="4369" y="3628"/>
              <a:ext cx="9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20" b="1" dirty="0">
                  <a:solidFill>
                    <a:srgbClr val="0000FF"/>
                  </a:solidFill>
                  <a:ea typeface="MS PGothic" panose="020B0600070205080204" pitchFamily="34" charset="-128"/>
                  <a:sym typeface="Symbol" panose="05050102010706020507" pitchFamily="18" charset="2"/>
                </a:rPr>
                <a:t>----- </a:t>
              </a:r>
              <a:r>
                <a:rPr lang="zh-CN" altLang="en-US" sz="1020" b="1" dirty="0">
                  <a:solidFill>
                    <a:srgbClr val="0000FF"/>
                  </a:solidFill>
                  <a:ea typeface="MS PGothic" panose="020B0600070205080204" pitchFamily="34" charset="-128"/>
                </a:rPr>
                <a:t>前震</a:t>
              </a:r>
              <a:r>
                <a:rPr lang="en-US" altLang="zh-CN" sz="1020" b="1" dirty="0">
                  <a:solidFill>
                    <a:srgbClr val="0000FF"/>
                  </a:solidFill>
                  <a:ea typeface="MS PGothic" panose="020B0600070205080204" pitchFamily="34" charset="-128"/>
                  <a:sym typeface="Symbol" panose="05050102010706020507" pitchFamily="18" charset="2"/>
                </a:rPr>
                <a:t>-----</a:t>
              </a:r>
            </a:p>
          </p:txBody>
        </p:sp>
        <p:sp>
          <p:nvSpPr>
            <p:cNvPr id="129" name="Line 130"/>
            <p:cNvSpPr>
              <a:spLocks noChangeShapeType="1"/>
            </p:cNvSpPr>
            <p:nvPr/>
          </p:nvSpPr>
          <p:spPr bwMode="auto">
            <a:xfrm flipH="1">
              <a:off x="5185" y="3398"/>
              <a:ext cx="0" cy="240"/>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130" name="Line 131"/>
            <p:cNvSpPr>
              <a:spLocks noChangeShapeType="1"/>
            </p:cNvSpPr>
            <p:nvPr/>
          </p:nvSpPr>
          <p:spPr bwMode="auto">
            <a:xfrm flipH="1">
              <a:off x="5041" y="3494"/>
              <a:ext cx="0" cy="144"/>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131" name="Line 132"/>
            <p:cNvSpPr>
              <a:spLocks noChangeShapeType="1"/>
            </p:cNvSpPr>
            <p:nvPr/>
          </p:nvSpPr>
          <p:spPr bwMode="auto">
            <a:xfrm flipH="1">
              <a:off x="4560" y="3542"/>
              <a:ext cx="0" cy="96"/>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132" name="Line 133"/>
            <p:cNvSpPr>
              <a:spLocks noChangeShapeType="1"/>
            </p:cNvSpPr>
            <p:nvPr/>
          </p:nvSpPr>
          <p:spPr bwMode="auto">
            <a:xfrm flipH="1">
              <a:off x="4897" y="3539"/>
              <a:ext cx="0" cy="96"/>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133" name="Line 134"/>
            <p:cNvSpPr>
              <a:spLocks noChangeShapeType="1"/>
            </p:cNvSpPr>
            <p:nvPr/>
          </p:nvSpPr>
          <p:spPr bwMode="auto">
            <a:xfrm flipH="1">
              <a:off x="5137" y="3542"/>
              <a:ext cx="0" cy="96"/>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sp>
          <p:nvSpPr>
            <p:cNvPr id="134" name="Line 135"/>
            <p:cNvSpPr>
              <a:spLocks noChangeShapeType="1"/>
            </p:cNvSpPr>
            <p:nvPr/>
          </p:nvSpPr>
          <p:spPr bwMode="auto">
            <a:xfrm flipH="1">
              <a:off x="4992" y="3573"/>
              <a:ext cx="0" cy="48"/>
            </a:xfrm>
            <a:prstGeom prst="line">
              <a:avLst/>
            </a:prstGeom>
            <a:noFill/>
            <a:ln w="12700">
              <a:solidFill>
                <a:srgbClr val="837C81"/>
              </a:solidFill>
              <a:round/>
              <a:headEnd type="oval" w="sm" len="sm"/>
              <a:tailEnd/>
            </a:ln>
            <a:extLst>
              <a:ext uri="{909E8E84-426E-40DD-AFC4-6F175D3DCCD1}">
                <a14:hiddenFill xmlns:a14="http://schemas.microsoft.com/office/drawing/2010/main">
                  <a:noFill/>
                </a14:hiddenFill>
              </a:ext>
            </a:extLst>
          </p:spPr>
          <p:txBody>
            <a:bodyPr wrap="none" anchor="ctr"/>
            <a:lstStyle/>
            <a:p>
              <a:endParaRPr lang="zh-CN" altLang="en-US" sz="1530">
                <a:solidFill>
                  <a:prstClr val="black"/>
                </a:solidFill>
              </a:endParaRPr>
            </a:p>
          </p:txBody>
        </p:sp>
      </p:grpSp>
      <p:cxnSp>
        <p:nvCxnSpPr>
          <p:cNvPr id="136" name="直接箭头连接符 135"/>
          <p:cNvCxnSpPr/>
          <p:nvPr/>
        </p:nvCxnSpPr>
        <p:spPr>
          <a:xfrm>
            <a:off x="1691313" y="4901749"/>
            <a:ext cx="1178368" cy="0"/>
          </a:xfrm>
          <a:prstGeom prst="straightConnector1">
            <a:avLst/>
          </a:prstGeom>
          <a:ln w="19050">
            <a:solidFill>
              <a:srgbClr val="FF0000"/>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2907262" y="5088977"/>
            <a:ext cx="825404" cy="0"/>
          </a:xfrm>
          <a:prstGeom prst="straightConnector1">
            <a:avLst/>
          </a:prstGeom>
          <a:ln w="19050">
            <a:solidFill>
              <a:srgbClr val="FF0000"/>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a:off x="3732664" y="5325659"/>
            <a:ext cx="2448081" cy="0"/>
          </a:xfrm>
          <a:prstGeom prst="straightConnector1">
            <a:avLst/>
          </a:prstGeom>
          <a:ln w="19050">
            <a:solidFill>
              <a:srgbClr val="FF0000"/>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5" name="Text Box 124"/>
          <p:cNvSpPr txBox="1">
            <a:spLocks noChangeArrowheads="1"/>
          </p:cNvSpPr>
          <p:nvPr/>
        </p:nvSpPr>
        <p:spPr bwMode="auto">
          <a:xfrm>
            <a:off x="2005422" y="4940950"/>
            <a:ext cx="550151"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长期</a:t>
            </a:r>
            <a:endParaRPr lang="en-US" altLang="zh-CN" sz="1428" b="1" dirty="0">
              <a:solidFill>
                <a:srgbClr val="0000FF"/>
              </a:solidFill>
              <a:latin typeface="微软雅黑" panose="020B0503020204020204" pitchFamily="34" charset="-122"/>
              <a:ea typeface="微软雅黑" panose="020B0503020204020204" pitchFamily="34" charset="-122"/>
            </a:endParaRPr>
          </a:p>
          <a:p>
            <a:pPr algn="ctr"/>
            <a:r>
              <a:rPr lang="zh-CN" altLang="en-US" sz="1428" b="1" dirty="0">
                <a:solidFill>
                  <a:srgbClr val="0000FF"/>
                </a:solidFill>
                <a:latin typeface="微软雅黑" panose="020B0503020204020204" pitchFamily="34" charset="-122"/>
                <a:ea typeface="微软雅黑" panose="020B0503020204020204" pitchFamily="34" charset="-122"/>
              </a:rPr>
              <a:t>预报</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146" name="Text Box 124"/>
          <p:cNvSpPr txBox="1">
            <a:spLocks noChangeArrowheads="1"/>
          </p:cNvSpPr>
          <p:nvPr/>
        </p:nvSpPr>
        <p:spPr bwMode="auto">
          <a:xfrm>
            <a:off x="2994549" y="5128379"/>
            <a:ext cx="55515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中期</a:t>
            </a:r>
            <a:endParaRPr lang="en-US" altLang="zh-CN" sz="1428" b="1" dirty="0">
              <a:solidFill>
                <a:srgbClr val="0000FF"/>
              </a:solidFill>
              <a:latin typeface="微软雅黑" panose="020B0503020204020204" pitchFamily="34" charset="-122"/>
              <a:ea typeface="微软雅黑" panose="020B0503020204020204" pitchFamily="34" charset="-122"/>
            </a:endParaRPr>
          </a:p>
          <a:p>
            <a:pPr algn="ctr"/>
            <a:r>
              <a:rPr lang="zh-CN" altLang="en-US" sz="1428" b="1" dirty="0">
                <a:solidFill>
                  <a:srgbClr val="0000FF"/>
                </a:solidFill>
                <a:latin typeface="微软雅黑" panose="020B0503020204020204" pitchFamily="34" charset="-122"/>
                <a:ea typeface="微软雅黑" panose="020B0503020204020204" pitchFamily="34" charset="-122"/>
              </a:rPr>
              <a:t>预报</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147" name="Text Box 124"/>
          <p:cNvSpPr txBox="1">
            <a:spLocks noChangeArrowheads="1"/>
          </p:cNvSpPr>
          <p:nvPr/>
        </p:nvSpPr>
        <p:spPr bwMode="auto">
          <a:xfrm>
            <a:off x="4412965" y="5317263"/>
            <a:ext cx="1004558" cy="312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短临预报</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cxnSp>
        <p:nvCxnSpPr>
          <p:cNvPr id="148" name="直接箭头连接符 147"/>
          <p:cNvCxnSpPr/>
          <p:nvPr/>
        </p:nvCxnSpPr>
        <p:spPr>
          <a:xfrm>
            <a:off x="6391856" y="5145735"/>
            <a:ext cx="2448081" cy="0"/>
          </a:xfrm>
          <a:prstGeom prst="straightConnector1">
            <a:avLst/>
          </a:prstGeom>
          <a:ln w="19050">
            <a:solidFill>
              <a:srgbClr val="FF0000"/>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9" name="Text Box 124"/>
          <p:cNvSpPr txBox="1">
            <a:spLocks noChangeArrowheads="1"/>
          </p:cNvSpPr>
          <p:nvPr/>
        </p:nvSpPr>
        <p:spPr bwMode="auto">
          <a:xfrm>
            <a:off x="7072158" y="5137339"/>
            <a:ext cx="1004558" cy="312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a:solidFill>
                  <a:schemeClr val="tx1"/>
                </a:solidFill>
                <a:latin typeface="Arial" panose="020B0604020202020204" pitchFamily="34" charset="0"/>
                <a:ea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28" b="1" dirty="0">
                <a:solidFill>
                  <a:srgbClr val="0000FF"/>
                </a:solidFill>
                <a:latin typeface="微软雅黑" panose="020B0503020204020204" pitchFamily="34" charset="-122"/>
                <a:ea typeface="微软雅黑" panose="020B0503020204020204" pitchFamily="34" charset="-122"/>
              </a:rPr>
              <a:t>震后预报</a:t>
            </a:r>
            <a:endParaRPr lang="en-US" altLang="zh-CN" sz="1428" b="1" dirty="0">
              <a:solidFill>
                <a:srgbClr val="0000FF"/>
              </a:solidFill>
              <a:latin typeface="微软雅黑" panose="020B0503020204020204" pitchFamily="34" charset="-122"/>
              <a:ea typeface="微软雅黑" panose="020B0503020204020204" pitchFamily="34" charset="-122"/>
            </a:endParaRPr>
          </a:p>
        </p:txBody>
      </p:sp>
      <p:sp>
        <p:nvSpPr>
          <p:cNvPr id="142" name="Text 385"/>
          <p:cNvSpPr txBox="1"/>
          <p:nvPr/>
        </p:nvSpPr>
        <p:spPr>
          <a:xfrm>
            <a:off x="1550119" y="344422"/>
            <a:ext cx="9225136" cy="527088"/>
          </a:xfrm>
          <a:prstGeom prst="rect">
            <a:avLst/>
          </a:prstGeom>
          <a:noFill/>
        </p:spPr>
        <p:txBody>
          <a:bodyPr wrap="square" lIns="28557" tIns="18358" rIns="28557" bIns="18358" rtlCol="0" anchor="ctr"/>
          <a:lstStyle/>
          <a:p>
            <a:pPr algn="ctr"/>
            <a:r>
              <a:rPr lang="zh-CN" altLang="en-US" sz="2800" b="1" dirty="0">
                <a:solidFill>
                  <a:srgbClr val="000000"/>
                </a:solidFill>
                <a:latin typeface="微软雅黑" pitchFamily="34" charset="-122"/>
                <a:ea typeface="微软雅黑" pitchFamily="34" charset="-122"/>
              </a:rPr>
              <a:t>地震发生全周期过程科学知识图谱</a:t>
            </a:r>
            <a:endParaRPr sz="2800" b="1" dirty="0">
              <a:solidFill>
                <a:srgbClr val="000000"/>
              </a:solidFill>
              <a:latin typeface="微软雅黑" pitchFamily="34" charset="-122"/>
              <a:ea typeface="微软雅黑" pitchFamily="34" charset="-122"/>
            </a:endParaRPr>
          </a:p>
        </p:txBody>
      </p:sp>
      <p:sp>
        <p:nvSpPr>
          <p:cNvPr id="143" name="矩形 142"/>
          <p:cNvSpPr/>
          <p:nvPr/>
        </p:nvSpPr>
        <p:spPr>
          <a:xfrm>
            <a:off x="10284924" y="6389342"/>
            <a:ext cx="2151551" cy="369332"/>
          </a:xfrm>
          <a:prstGeom prst="rect">
            <a:avLst/>
          </a:prstGeom>
        </p:spPr>
        <p:txBody>
          <a:bodyPr wrap="none">
            <a:spAutoFit/>
          </a:bodyPr>
          <a:lstStyle/>
          <a:p>
            <a:r>
              <a:rPr lang="zh-CN" altLang="en-US" b="1" dirty="0">
                <a:solidFill>
                  <a:srgbClr val="0070C0"/>
                </a:solidFill>
                <a:latin typeface="微软雅黑" panose="020B0503020204020204" pitchFamily="34" charset="-122"/>
                <a:ea typeface="微软雅黑" panose="020B0503020204020204" pitchFamily="34" charset="-122"/>
              </a:rPr>
              <a:t>根据</a:t>
            </a:r>
            <a:r>
              <a:rPr lang="en-US" altLang="zh-CN" b="1" dirty="0">
                <a:solidFill>
                  <a:srgbClr val="0070C0"/>
                </a:solidFill>
                <a:latin typeface="微软雅黑" panose="020B0503020204020204" pitchFamily="34" charset="-122"/>
                <a:ea typeface="微软雅黑" panose="020B0503020204020204" pitchFamily="34" charset="-122"/>
              </a:rPr>
              <a:t>SCEC</a:t>
            </a:r>
            <a:r>
              <a:rPr lang="zh-CN" altLang="en-US" b="1" dirty="0">
                <a:solidFill>
                  <a:srgbClr val="0070C0"/>
                </a:solidFill>
                <a:latin typeface="微软雅黑" panose="020B0503020204020204" pitchFamily="34" charset="-122"/>
                <a:ea typeface="微软雅黑" panose="020B0503020204020204" pitchFamily="34" charset="-122"/>
              </a:rPr>
              <a:t>资料修改</a:t>
            </a:r>
          </a:p>
        </p:txBody>
      </p:sp>
    </p:spTree>
    <p:extLst>
      <p:ext uri="{BB962C8B-B14F-4D97-AF65-F5344CB8AC3E}">
        <p14:creationId xmlns:p14="http://schemas.microsoft.com/office/powerpoint/2010/main" val="447824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4776" t="16401" r="3724" b="3801"/>
          <a:stretch/>
        </p:blipFill>
        <p:spPr>
          <a:xfrm>
            <a:off x="1112837" y="0"/>
            <a:ext cx="10744200" cy="6826610"/>
          </a:xfrm>
          <a:prstGeom prst="rect">
            <a:avLst/>
          </a:prstGeom>
        </p:spPr>
      </p:pic>
      <p:sp>
        <p:nvSpPr>
          <p:cNvPr id="4" name="矩形 3"/>
          <p:cNvSpPr/>
          <p:nvPr/>
        </p:nvSpPr>
        <p:spPr>
          <a:xfrm>
            <a:off x="9647237" y="6316662"/>
            <a:ext cx="2137124" cy="427168"/>
          </a:xfrm>
          <a:prstGeom prst="rect">
            <a:avLst/>
          </a:prstGeom>
        </p:spPr>
        <p:txBody>
          <a:bodyPr wrap="none">
            <a:spAutoFit/>
          </a:bodyPr>
          <a:lstStyle/>
          <a:p>
            <a:r>
              <a:rPr lang="zh-CN" altLang="en-US" sz="2176" dirty="0">
                <a:solidFill>
                  <a:schemeClr val="bg1"/>
                </a:solidFill>
                <a:latin typeface="微软雅黑" panose="020B0503020204020204" pitchFamily="34" charset="-122"/>
                <a:ea typeface="微软雅黑" panose="020B0503020204020204" pitchFamily="34" charset="-122"/>
              </a:rPr>
              <a:t>引自吴忠良所长</a:t>
            </a:r>
            <a:endParaRPr lang="zh-CN" altLang="en-US" sz="2448" dirty="0">
              <a:solidFill>
                <a:schemeClr val="bg1"/>
              </a:solidFill>
            </a:endParaRPr>
          </a:p>
        </p:txBody>
      </p:sp>
    </p:spTree>
    <p:extLst>
      <p:ext uri="{BB962C8B-B14F-4D97-AF65-F5344CB8AC3E}">
        <p14:creationId xmlns:p14="http://schemas.microsoft.com/office/powerpoint/2010/main" val="3746527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22237" y="200692"/>
            <a:ext cx="6377937" cy="4086225"/>
          </a:xfrm>
          <a:prstGeom prst="rect">
            <a:avLst/>
          </a:prstGeom>
          <a:ln>
            <a:noFill/>
          </a:ln>
          <a:effectLst>
            <a:outerShdw blurRad="190500" algn="tl" rotWithShape="0">
              <a:srgbClr val="000000">
                <a:alpha val="70000"/>
              </a:srgbClr>
            </a:outerShdw>
          </a:effectLst>
        </p:spPr>
      </p:pic>
      <p:pic>
        <p:nvPicPr>
          <p:cNvPr id="4" name="图片 3"/>
          <p:cNvPicPr>
            <a:picLocks noChangeAspect="1"/>
          </p:cNvPicPr>
          <p:nvPr/>
        </p:nvPicPr>
        <p:blipFill>
          <a:blip r:embed="rId3"/>
          <a:stretch>
            <a:fillRect/>
          </a:stretch>
        </p:blipFill>
        <p:spPr>
          <a:xfrm>
            <a:off x="5608637" y="1761475"/>
            <a:ext cx="6718001" cy="5050884"/>
          </a:xfrm>
          <a:prstGeom prst="rect">
            <a:avLst/>
          </a:prstGeom>
          <a:ln>
            <a:noFill/>
          </a:ln>
          <a:effectLst>
            <a:outerShdw blurRad="190500" algn="tl" rotWithShape="0">
              <a:srgbClr val="000000">
                <a:alpha val="70000"/>
              </a:srgbClr>
            </a:outerShdw>
          </a:effectLst>
        </p:spPr>
      </p:pic>
      <p:sp>
        <p:nvSpPr>
          <p:cNvPr id="2" name="矩形 1"/>
          <p:cNvSpPr/>
          <p:nvPr/>
        </p:nvSpPr>
        <p:spPr>
          <a:xfrm>
            <a:off x="7056437" y="1058862"/>
            <a:ext cx="4876800" cy="523220"/>
          </a:xfrm>
          <a:prstGeom prst="rect">
            <a:avLst/>
          </a:prstGeom>
        </p:spPr>
        <p:txBody>
          <a:bodyPr wrap="square">
            <a:spAutoFit/>
          </a:bodyPr>
          <a:lstStyle/>
          <a:p>
            <a:r>
              <a:rPr lang="en-US" altLang="zh-CN" sz="2800" b="1" dirty="0">
                <a:solidFill>
                  <a:srgbClr val="FF0000"/>
                </a:solidFill>
              </a:rPr>
              <a:t>Powerful IT infrastructure</a:t>
            </a:r>
            <a:endParaRPr lang="zh-CN" altLang="en-US" sz="2800" dirty="0">
              <a:solidFill>
                <a:srgbClr val="FF0000"/>
              </a:solidFill>
            </a:endParaRPr>
          </a:p>
        </p:txBody>
      </p:sp>
      <p:sp>
        <p:nvSpPr>
          <p:cNvPr id="6" name="矩形 5"/>
          <p:cNvSpPr/>
          <p:nvPr/>
        </p:nvSpPr>
        <p:spPr>
          <a:xfrm>
            <a:off x="1189037" y="4564062"/>
            <a:ext cx="3810000" cy="523220"/>
          </a:xfrm>
          <a:prstGeom prst="rect">
            <a:avLst/>
          </a:prstGeom>
        </p:spPr>
        <p:txBody>
          <a:bodyPr wrap="square">
            <a:spAutoFit/>
          </a:bodyPr>
          <a:lstStyle/>
          <a:p>
            <a:r>
              <a:rPr lang="en-US" altLang="zh-CN" sz="2800" b="1" dirty="0">
                <a:solidFill>
                  <a:srgbClr val="FF0000"/>
                </a:solidFill>
              </a:rPr>
              <a:t>Rich IT Services</a:t>
            </a:r>
            <a:endParaRPr lang="zh-CN" altLang="en-US" sz="2800" dirty="0">
              <a:solidFill>
                <a:srgbClr val="FF0000"/>
              </a:solidFill>
            </a:endParaRPr>
          </a:p>
        </p:txBody>
      </p:sp>
    </p:spTree>
    <p:extLst>
      <p:ext uri="{BB962C8B-B14F-4D97-AF65-F5344CB8AC3E}">
        <p14:creationId xmlns:p14="http://schemas.microsoft.com/office/powerpoint/2010/main" val="3614449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88435" y="4354126"/>
            <a:ext cx="4365492" cy="2062042"/>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30"/>
          </a:p>
        </p:txBody>
      </p:sp>
      <p:sp>
        <p:nvSpPr>
          <p:cNvPr id="115" name="矩形 114"/>
          <p:cNvSpPr/>
          <p:nvPr/>
        </p:nvSpPr>
        <p:spPr>
          <a:xfrm>
            <a:off x="4078218" y="1037824"/>
            <a:ext cx="4365492" cy="2062042"/>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30"/>
          </a:p>
        </p:txBody>
      </p:sp>
      <p:grpSp>
        <p:nvGrpSpPr>
          <p:cNvPr id="108" name="Group 68"/>
          <p:cNvGrpSpPr>
            <a:grpSpLocks noChangeAspect="1"/>
          </p:cNvGrpSpPr>
          <p:nvPr/>
        </p:nvGrpSpPr>
        <p:grpSpPr bwMode="auto">
          <a:xfrm>
            <a:off x="3564003" y="2107754"/>
            <a:ext cx="532495" cy="491533"/>
            <a:chOff x="974" y="3561"/>
            <a:chExt cx="442" cy="408"/>
          </a:xfrm>
        </p:grpSpPr>
        <p:sp>
          <p:nvSpPr>
            <p:cNvPr id="109" name="AutoShape 67"/>
            <p:cNvSpPr>
              <a:spLocks noChangeAspect="1" noChangeArrowheads="1" noTextEdit="1"/>
            </p:cNvSpPr>
            <p:nvPr/>
          </p:nvSpPr>
          <p:spPr bwMode="auto">
            <a:xfrm>
              <a:off x="974" y="3561"/>
              <a:ext cx="4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zh-CN" altLang="en-US" sz="1530"/>
            </a:p>
          </p:txBody>
        </p:sp>
        <p:sp>
          <p:nvSpPr>
            <p:cNvPr id="110" name="Freeform 69"/>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solidFill>
              <a:srgbClr val="FFAF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endParaRPr lang="zh-CN" altLang="en-US" sz="1530"/>
            </a:p>
          </p:txBody>
        </p:sp>
        <p:sp>
          <p:nvSpPr>
            <p:cNvPr id="111" name="Freeform 70"/>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noFill/>
            <a:ln w="7938" cap="flat">
              <a:solidFill>
                <a:srgbClr val="FFAF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grpSp>
        <p:nvGrpSpPr>
          <p:cNvPr id="123" name="Group 68"/>
          <p:cNvGrpSpPr>
            <a:grpSpLocks noChangeAspect="1"/>
          </p:cNvGrpSpPr>
          <p:nvPr/>
        </p:nvGrpSpPr>
        <p:grpSpPr bwMode="auto">
          <a:xfrm>
            <a:off x="3556568" y="4853289"/>
            <a:ext cx="532495" cy="491533"/>
            <a:chOff x="974" y="3561"/>
            <a:chExt cx="442" cy="408"/>
          </a:xfrm>
        </p:grpSpPr>
        <p:sp>
          <p:nvSpPr>
            <p:cNvPr id="124" name="AutoShape 67"/>
            <p:cNvSpPr>
              <a:spLocks noChangeAspect="1" noChangeArrowheads="1" noTextEdit="1"/>
            </p:cNvSpPr>
            <p:nvPr/>
          </p:nvSpPr>
          <p:spPr bwMode="auto">
            <a:xfrm>
              <a:off x="974" y="3561"/>
              <a:ext cx="4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zh-CN" altLang="en-US" sz="1530"/>
            </a:p>
          </p:txBody>
        </p:sp>
        <p:sp>
          <p:nvSpPr>
            <p:cNvPr id="125" name="Freeform 69"/>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solidFill>
              <a:srgbClr val="FFAF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endParaRPr lang="zh-CN" altLang="en-US" sz="1530"/>
            </a:p>
          </p:txBody>
        </p:sp>
        <p:sp>
          <p:nvSpPr>
            <p:cNvPr id="126" name="Freeform 70"/>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noFill/>
            <a:ln w="7938" cap="flat">
              <a:solidFill>
                <a:srgbClr val="FFAF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grpSp>
        <p:nvGrpSpPr>
          <p:cNvPr id="127" name="Group 68"/>
          <p:cNvGrpSpPr>
            <a:grpSpLocks noChangeAspect="1"/>
          </p:cNvGrpSpPr>
          <p:nvPr/>
        </p:nvGrpSpPr>
        <p:grpSpPr bwMode="auto">
          <a:xfrm>
            <a:off x="3564001" y="3467237"/>
            <a:ext cx="532495" cy="491533"/>
            <a:chOff x="974" y="3561"/>
            <a:chExt cx="442" cy="408"/>
          </a:xfrm>
        </p:grpSpPr>
        <p:sp>
          <p:nvSpPr>
            <p:cNvPr id="128" name="AutoShape 67"/>
            <p:cNvSpPr>
              <a:spLocks noChangeAspect="1" noChangeArrowheads="1" noTextEdit="1"/>
            </p:cNvSpPr>
            <p:nvPr/>
          </p:nvSpPr>
          <p:spPr bwMode="auto">
            <a:xfrm>
              <a:off x="974" y="3561"/>
              <a:ext cx="4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zh-CN" altLang="en-US" sz="1530"/>
            </a:p>
          </p:txBody>
        </p:sp>
        <p:sp>
          <p:nvSpPr>
            <p:cNvPr id="129" name="Freeform 69"/>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solidFill>
              <a:srgbClr val="FFAF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endParaRPr lang="zh-CN" altLang="en-US" sz="1530"/>
            </a:p>
          </p:txBody>
        </p:sp>
        <p:sp>
          <p:nvSpPr>
            <p:cNvPr id="130" name="Freeform 70"/>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noFill/>
            <a:ln w="7938" cap="flat">
              <a:solidFill>
                <a:srgbClr val="FFAF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grpSp>
        <p:nvGrpSpPr>
          <p:cNvPr id="131" name="Group 68"/>
          <p:cNvGrpSpPr>
            <a:grpSpLocks noChangeAspect="1"/>
          </p:cNvGrpSpPr>
          <p:nvPr/>
        </p:nvGrpSpPr>
        <p:grpSpPr bwMode="auto">
          <a:xfrm rot="10800000">
            <a:off x="8432872" y="2055872"/>
            <a:ext cx="532495" cy="491533"/>
            <a:chOff x="974" y="3561"/>
            <a:chExt cx="442" cy="408"/>
          </a:xfrm>
        </p:grpSpPr>
        <p:sp>
          <p:nvSpPr>
            <p:cNvPr id="132" name="AutoShape 67"/>
            <p:cNvSpPr>
              <a:spLocks noChangeAspect="1" noChangeArrowheads="1" noTextEdit="1"/>
            </p:cNvSpPr>
            <p:nvPr/>
          </p:nvSpPr>
          <p:spPr bwMode="auto">
            <a:xfrm>
              <a:off x="974" y="3561"/>
              <a:ext cx="4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zh-CN" altLang="en-US" sz="1530"/>
            </a:p>
          </p:txBody>
        </p:sp>
        <p:sp>
          <p:nvSpPr>
            <p:cNvPr id="133" name="Freeform 69"/>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solidFill>
              <a:srgbClr val="FFAF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endParaRPr lang="zh-CN" altLang="en-US" sz="1530"/>
            </a:p>
          </p:txBody>
        </p:sp>
        <p:sp>
          <p:nvSpPr>
            <p:cNvPr id="134" name="Freeform 70"/>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noFill/>
            <a:ln w="7938" cap="flat">
              <a:solidFill>
                <a:srgbClr val="FFAF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grpSp>
        <p:nvGrpSpPr>
          <p:cNvPr id="135" name="Group 68"/>
          <p:cNvGrpSpPr>
            <a:grpSpLocks noChangeAspect="1"/>
          </p:cNvGrpSpPr>
          <p:nvPr/>
        </p:nvGrpSpPr>
        <p:grpSpPr bwMode="auto">
          <a:xfrm rot="10800000">
            <a:off x="8425436" y="4801407"/>
            <a:ext cx="532495" cy="491533"/>
            <a:chOff x="974" y="3561"/>
            <a:chExt cx="442" cy="408"/>
          </a:xfrm>
        </p:grpSpPr>
        <p:sp>
          <p:nvSpPr>
            <p:cNvPr id="136" name="AutoShape 67"/>
            <p:cNvSpPr>
              <a:spLocks noChangeAspect="1" noChangeArrowheads="1" noTextEdit="1"/>
            </p:cNvSpPr>
            <p:nvPr/>
          </p:nvSpPr>
          <p:spPr bwMode="auto">
            <a:xfrm>
              <a:off x="974" y="3561"/>
              <a:ext cx="4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zh-CN" altLang="en-US" sz="1530"/>
            </a:p>
          </p:txBody>
        </p:sp>
        <p:sp>
          <p:nvSpPr>
            <p:cNvPr id="137" name="Freeform 69"/>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solidFill>
              <a:srgbClr val="FFAF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endParaRPr lang="zh-CN" altLang="en-US" sz="1530"/>
            </a:p>
          </p:txBody>
        </p:sp>
        <p:sp>
          <p:nvSpPr>
            <p:cNvPr id="138" name="Freeform 70"/>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noFill/>
            <a:ln w="7938" cap="flat">
              <a:solidFill>
                <a:srgbClr val="FFAF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grpSp>
        <p:nvGrpSpPr>
          <p:cNvPr id="139" name="Group 68"/>
          <p:cNvGrpSpPr>
            <a:grpSpLocks noChangeAspect="1"/>
          </p:cNvGrpSpPr>
          <p:nvPr/>
        </p:nvGrpSpPr>
        <p:grpSpPr bwMode="auto">
          <a:xfrm rot="10800000">
            <a:off x="8432871" y="3415357"/>
            <a:ext cx="532495" cy="491533"/>
            <a:chOff x="974" y="3561"/>
            <a:chExt cx="442" cy="408"/>
          </a:xfrm>
        </p:grpSpPr>
        <p:sp>
          <p:nvSpPr>
            <p:cNvPr id="140" name="AutoShape 67"/>
            <p:cNvSpPr>
              <a:spLocks noChangeAspect="1" noChangeArrowheads="1" noTextEdit="1"/>
            </p:cNvSpPr>
            <p:nvPr/>
          </p:nvSpPr>
          <p:spPr bwMode="auto">
            <a:xfrm>
              <a:off x="974" y="3561"/>
              <a:ext cx="4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zh-CN" altLang="en-US" sz="1530"/>
            </a:p>
          </p:txBody>
        </p:sp>
        <p:sp>
          <p:nvSpPr>
            <p:cNvPr id="141" name="Freeform 69"/>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solidFill>
              <a:srgbClr val="FFAF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endParaRPr lang="zh-CN" altLang="en-US" sz="1530"/>
            </a:p>
          </p:txBody>
        </p:sp>
        <p:sp>
          <p:nvSpPr>
            <p:cNvPr id="142" name="Freeform 70"/>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noFill/>
            <a:ln w="7938" cap="flat">
              <a:solidFill>
                <a:srgbClr val="FFAF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621" y="1549110"/>
            <a:ext cx="2793960" cy="51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5116622" y="1159324"/>
            <a:ext cx="2793960" cy="1829930"/>
          </a:xfrm>
          <a:prstGeom prst="rect">
            <a:avLst/>
          </a:prstGeom>
          <a:noFill/>
          <a:ln w="6350" cap="flat">
            <a:solidFill>
              <a:srgbClr val="63A1CD"/>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pic>
        <p:nvPicPr>
          <p:cNvPr id="308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4052" y="1147134"/>
            <a:ext cx="2793962" cy="43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1"/>
          <p:cNvSpPr>
            <a:spLocks noChangeArrowheads="1"/>
          </p:cNvSpPr>
          <p:nvPr/>
        </p:nvSpPr>
        <p:spPr bwMode="auto">
          <a:xfrm>
            <a:off x="5116622" y="1159333"/>
            <a:ext cx="2793960" cy="416527"/>
          </a:xfrm>
          <a:prstGeom prst="rect">
            <a:avLst/>
          </a:prstGeom>
          <a:noFill/>
          <a:ln w="6350" cap="flat">
            <a:solidFill>
              <a:srgbClr val="63A1CD"/>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nvGrpSpPr>
          <p:cNvPr id="38" name="组合 37"/>
          <p:cNvGrpSpPr/>
          <p:nvPr/>
        </p:nvGrpSpPr>
        <p:grpSpPr>
          <a:xfrm>
            <a:off x="4158521" y="1138018"/>
            <a:ext cx="543185" cy="1845154"/>
            <a:chOff x="2216155" y="1415553"/>
            <a:chExt cx="532582" cy="1809138"/>
          </a:xfrm>
        </p:grpSpPr>
        <p:pic>
          <p:nvPicPr>
            <p:cNvPr id="308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155" y="1415553"/>
              <a:ext cx="532581" cy="180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4"/>
            <p:cNvSpPr>
              <a:spLocks noChangeArrowheads="1"/>
            </p:cNvSpPr>
            <p:nvPr/>
          </p:nvSpPr>
          <p:spPr bwMode="auto">
            <a:xfrm>
              <a:off x="2216156" y="1415553"/>
              <a:ext cx="532581" cy="1809138"/>
            </a:xfrm>
            <a:prstGeom prst="rect">
              <a:avLst/>
            </a:prstGeom>
            <a:noFill/>
            <a:ln w="6350" cap="flat">
              <a:solidFill>
                <a:srgbClr val="9F7979"/>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pic>
        <p:nvPicPr>
          <p:cNvPr id="3093"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046" y="3418877"/>
            <a:ext cx="1453954" cy="71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2"/>
          <p:cNvSpPr>
            <a:spLocks noChangeArrowheads="1"/>
          </p:cNvSpPr>
          <p:nvPr/>
        </p:nvSpPr>
        <p:spPr bwMode="auto">
          <a:xfrm>
            <a:off x="4797046" y="3418877"/>
            <a:ext cx="1453954" cy="710787"/>
          </a:xfrm>
          <a:prstGeom prst="rect">
            <a:avLst/>
          </a:prstGeom>
          <a:noFill/>
          <a:ln w="6350" cap="flat">
            <a:solidFill>
              <a:srgbClr val="F3616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pic>
        <p:nvPicPr>
          <p:cNvPr id="3098"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7046" y="3190578"/>
            <a:ext cx="1453954" cy="2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7"/>
          <p:cNvSpPr>
            <a:spLocks noChangeArrowheads="1"/>
          </p:cNvSpPr>
          <p:nvPr/>
        </p:nvSpPr>
        <p:spPr bwMode="auto">
          <a:xfrm>
            <a:off x="4797046" y="3190578"/>
            <a:ext cx="1453954" cy="228295"/>
          </a:xfrm>
          <a:prstGeom prst="rect">
            <a:avLst/>
          </a:prstGeom>
          <a:noFill/>
          <a:ln w="6350" cap="flat">
            <a:solidFill>
              <a:srgbClr val="F3616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nvGrpSpPr>
          <p:cNvPr id="44" name="组合 43"/>
          <p:cNvGrpSpPr/>
          <p:nvPr/>
        </p:nvGrpSpPr>
        <p:grpSpPr>
          <a:xfrm>
            <a:off x="4976959" y="4413503"/>
            <a:ext cx="1453954" cy="710787"/>
            <a:chOff x="3196344" y="4327347"/>
            <a:chExt cx="1425575" cy="696913"/>
          </a:xfrm>
        </p:grpSpPr>
        <p:pic>
          <p:nvPicPr>
            <p:cNvPr id="3101"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344" y="4327347"/>
              <a:ext cx="142557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30"/>
            <p:cNvSpPr>
              <a:spLocks noChangeArrowheads="1"/>
            </p:cNvSpPr>
            <p:nvPr/>
          </p:nvSpPr>
          <p:spPr bwMode="auto">
            <a:xfrm>
              <a:off x="3196344" y="4327347"/>
              <a:ext cx="1425575" cy="696913"/>
            </a:xfrm>
            <a:prstGeom prst="rect">
              <a:avLst/>
            </a:prstGeom>
            <a:noFill/>
            <a:ln w="6350" cap="flat">
              <a:solidFill>
                <a:srgbClr val="F2A82B"/>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grpSp>
        <p:nvGrpSpPr>
          <p:cNvPr id="41" name="组合 40"/>
          <p:cNvGrpSpPr/>
          <p:nvPr/>
        </p:nvGrpSpPr>
        <p:grpSpPr>
          <a:xfrm>
            <a:off x="4158524" y="4413559"/>
            <a:ext cx="536462" cy="1829364"/>
            <a:chOff x="2882907" y="5095608"/>
            <a:chExt cx="1425575" cy="222250"/>
          </a:xfrm>
        </p:grpSpPr>
        <p:pic>
          <p:nvPicPr>
            <p:cNvPr id="3107"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2907" y="5095608"/>
              <a:ext cx="14255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36"/>
            <p:cNvSpPr>
              <a:spLocks noChangeArrowheads="1"/>
            </p:cNvSpPr>
            <p:nvPr/>
          </p:nvSpPr>
          <p:spPr bwMode="auto">
            <a:xfrm>
              <a:off x="2882907" y="5095608"/>
              <a:ext cx="1425575" cy="222250"/>
            </a:xfrm>
            <a:prstGeom prst="rect">
              <a:avLst/>
            </a:prstGeom>
            <a:noFill/>
            <a:ln w="6350" cap="flat">
              <a:solidFill>
                <a:srgbClr val="F2A82B"/>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sp>
        <p:nvSpPr>
          <p:cNvPr id="36" name="矩形 35"/>
          <p:cNvSpPr/>
          <p:nvPr/>
        </p:nvSpPr>
        <p:spPr>
          <a:xfrm>
            <a:off x="5537306" y="1617359"/>
            <a:ext cx="2296644" cy="469039"/>
          </a:xfrm>
          <a:prstGeom prst="rect">
            <a:avLst/>
          </a:prstGeom>
        </p:spPr>
        <p:txBody>
          <a:bodyPr wrap="square">
            <a:spAutoFit/>
          </a:bodyPr>
          <a:lstStyle/>
          <a:p>
            <a:pPr algn="ctr"/>
            <a:r>
              <a:rPr lang="zh-CN" altLang="en-US" sz="2448" dirty="0">
                <a:latin typeface="微软雅黑" panose="020B0503020204020204" pitchFamily="34" charset="-122"/>
                <a:ea typeface="微软雅黑" panose="020B0503020204020204" pitchFamily="34" charset="-122"/>
              </a:rPr>
              <a:t>中期预报业务</a:t>
            </a:r>
          </a:p>
        </p:txBody>
      </p:sp>
      <p:pic>
        <p:nvPicPr>
          <p:cNvPr id="4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614" y="2054943"/>
            <a:ext cx="2793962" cy="43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052" y="2473960"/>
            <a:ext cx="2786523" cy="51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矩形 46"/>
          <p:cNvSpPr/>
          <p:nvPr/>
        </p:nvSpPr>
        <p:spPr>
          <a:xfrm>
            <a:off x="5523703" y="1158835"/>
            <a:ext cx="2401741" cy="469039"/>
          </a:xfrm>
          <a:prstGeom prst="rect">
            <a:avLst/>
          </a:prstGeom>
        </p:spPr>
        <p:txBody>
          <a:bodyPr wrap="square">
            <a:spAutoFit/>
          </a:bodyPr>
          <a:lstStyle/>
          <a:p>
            <a:pPr algn="ctr"/>
            <a:r>
              <a:rPr lang="zh-CN" altLang="en-US" sz="2448" dirty="0">
                <a:latin typeface="微软雅黑" panose="020B0503020204020204" pitchFamily="34" charset="-122"/>
                <a:ea typeface="微软雅黑" panose="020B0503020204020204" pitchFamily="34" charset="-122"/>
              </a:rPr>
              <a:t>长期预报业务</a:t>
            </a:r>
          </a:p>
        </p:txBody>
      </p:sp>
      <p:sp>
        <p:nvSpPr>
          <p:cNvPr id="48" name="矩形 47"/>
          <p:cNvSpPr/>
          <p:nvPr/>
        </p:nvSpPr>
        <p:spPr>
          <a:xfrm>
            <a:off x="5537306" y="2099044"/>
            <a:ext cx="2380699" cy="469039"/>
          </a:xfrm>
          <a:prstGeom prst="rect">
            <a:avLst/>
          </a:prstGeom>
        </p:spPr>
        <p:txBody>
          <a:bodyPr wrap="square">
            <a:spAutoFit/>
          </a:bodyPr>
          <a:lstStyle/>
          <a:p>
            <a:pPr algn="ctr"/>
            <a:r>
              <a:rPr lang="zh-CN" altLang="en-US" sz="2448" dirty="0">
                <a:latin typeface="微软雅黑" panose="020B0503020204020204" pitchFamily="34" charset="-122"/>
                <a:ea typeface="微软雅黑" panose="020B0503020204020204" pitchFamily="34" charset="-122"/>
              </a:rPr>
              <a:t>短临预报业务</a:t>
            </a:r>
          </a:p>
        </p:txBody>
      </p:sp>
      <p:sp>
        <p:nvSpPr>
          <p:cNvPr id="49" name="矩形 48"/>
          <p:cNvSpPr/>
          <p:nvPr/>
        </p:nvSpPr>
        <p:spPr>
          <a:xfrm>
            <a:off x="5534748" y="2525841"/>
            <a:ext cx="2406751" cy="469039"/>
          </a:xfrm>
          <a:prstGeom prst="rect">
            <a:avLst/>
          </a:prstGeom>
        </p:spPr>
        <p:txBody>
          <a:bodyPr wrap="square">
            <a:spAutoFit/>
          </a:bodyPr>
          <a:lstStyle/>
          <a:p>
            <a:pPr algn="ctr"/>
            <a:r>
              <a:rPr lang="zh-CN" altLang="en-US" sz="2448" dirty="0">
                <a:latin typeface="微软雅黑" panose="020B0503020204020204" pitchFamily="34" charset="-122"/>
                <a:ea typeface="微软雅黑" panose="020B0503020204020204" pitchFamily="34" charset="-122"/>
              </a:rPr>
              <a:t>震后预报业务</a:t>
            </a:r>
          </a:p>
        </p:txBody>
      </p:sp>
      <p:pic>
        <p:nvPicPr>
          <p:cNvPr id="53"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1463" y="2257717"/>
            <a:ext cx="423436" cy="308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19"/>
          <p:cNvSpPr>
            <a:spLocks noChangeArrowheads="1"/>
          </p:cNvSpPr>
          <p:nvPr/>
        </p:nvSpPr>
        <p:spPr bwMode="auto">
          <a:xfrm>
            <a:off x="2102615" y="1770403"/>
            <a:ext cx="1453954" cy="4307614"/>
          </a:xfrm>
          <a:prstGeom prst="rect">
            <a:avLst/>
          </a:prstGeom>
          <a:noFill/>
          <a:ln w="38100" cap="flat">
            <a:solidFill>
              <a:srgbClr val="9F7979"/>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sp>
        <p:nvSpPr>
          <p:cNvPr id="58" name="矩形 57"/>
          <p:cNvSpPr/>
          <p:nvPr/>
        </p:nvSpPr>
        <p:spPr>
          <a:xfrm>
            <a:off x="2221682" y="1891852"/>
            <a:ext cx="476852" cy="3934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30" dirty="0">
                <a:solidFill>
                  <a:schemeClr val="tx1"/>
                </a:solidFill>
                <a:latin typeface="微软雅黑" panose="020B0503020204020204" pitchFamily="34" charset="-122"/>
                <a:ea typeface="微软雅黑" panose="020B0503020204020204" pitchFamily="34" charset="-122"/>
              </a:rPr>
              <a:t>高素质创新型人才队伍</a:t>
            </a:r>
            <a:endParaRPr lang="en-US" altLang="zh-CN" sz="1530" dirty="0">
              <a:solidFill>
                <a:schemeClr val="tx1"/>
              </a:solidFill>
              <a:latin typeface="微软雅黑" panose="020B0503020204020204" pitchFamily="34" charset="-122"/>
              <a:ea typeface="微软雅黑" panose="020B0503020204020204" pitchFamily="34" charset="-122"/>
            </a:endParaRPr>
          </a:p>
        </p:txBody>
      </p:sp>
      <p:sp>
        <p:nvSpPr>
          <p:cNvPr id="59" name="矩形 58"/>
          <p:cNvSpPr/>
          <p:nvPr/>
        </p:nvSpPr>
        <p:spPr>
          <a:xfrm>
            <a:off x="2769909" y="1891855"/>
            <a:ext cx="476852" cy="117571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28" dirty="0">
                <a:solidFill>
                  <a:schemeClr val="tx1"/>
                </a:solidFill>
                <a:latin typeface="微软雅黑" panose="020B0503020204020204" pitchFamily="34" charset="-122"/>
                <a:ea typeface="微软雅黑" panose="020B0503020204020204" pitchFamily="34" charset="-122"/>
              </a:rPr>
              <a:t>聚焦业务</a:t>
            </a:r>
            <a:endParaRPr lang="en-US" altLang="zh-CN" sz="1428" dirty="0">
              <a:solidFill>
                <a:schemeClr val="tx1"/>
              </a:solidFill>
              <a:latin typeface="微软雅黑" panose="020B0503020204020204" pitchFamily="34" charset="-122"/>
              <a:ea typeface="微软雅黑" panose="020B0503020204020204" pitchFamily="34" charset="-122"/>
            </a:endParaRPr>
          </a:p>
        </p:txBody>
      </p:sp>
      <p:sp>
        <p:nvSpPr>
          <p:cNvPr id="60" name="矩形 59"/>
          <p:cNvSpPr/>
          <p:nvPr/>
        </p:nvSpPr>
        <p:spPr>
          <a:xfrm>
            <a:off x="2766895" y="3271455"/>
            <a:ext cx="476852" cy="117571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28" dirty="0">
                <a:solidFill>
                  <a:schemeClr val="tx1"/>
                </a:solidFill>
                <a:latin typeface="微软雅黑" panose="020B0503020204020204" pitchFamily="34" charset="-122"/>
                <a:ea typeface="微软雅黑" panose="020B0503020204020204" pitchFamily="34" charset="-122"/>
              </a:rPr>
              <a:t>优化结构</a:t>
            </a:r>
            <a:endParaRPr lang="en-US" altLang="zh-CN" sz="1428" dirty="0">
              <a:solidFill>
                <a:schemeClr val="tx1"/>
              </a:solidFill>
              <a:latin typeface="微软雅黑" panose="020B0503020204020204" pitchFamily="34" charset="-122"/>
              <a:ea typeface="微软雅黑" panose="020B0503020204020204" pitchFamily="34" charset="-122"/>
            </a:endParaRPr>
          </a:p>
        </p:txBody>
      </p:sp>
      <p:sp>
        <p:nvSpPr>
          <p:cNvPr id="61" name="矩形 60"/>
          <p:cNvSpPr/>
          <p:nvPr/>
        </p:nvSpPr>
        <p:spPr>
          <a:xfrm>
            <a:off x="2766895" y="4651063"/>
            <a:ext cx="476852" cy="117571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28" dirty="0">
                <a:solidFill>
                  <a:schemeClr val="tx1"/>
                </a:solidFill>
                <a:latin typeface="微软雅黑" panose="020B0503020204020204" pitchFamily="34" charset="-122"/>
                <a:ea typeface="微软雅黑" panose="020B0503020204020204" pitchFamily="34" charset="-122"/>
              </a:rPr>
              <a:t>完善机制</a:t>
            </a:r>
            <a:endParaRPr lang="en-US" altLang="zh-CN" sz="1428" dirty="0">
              <a:solidFill>
                <a:schemeClr val="tx1"/>
              </a:solidFill>
              <a:latin typeface="微软雅黑" panose="020B0503020204020204" pitchFamily="34" charset="-122"/>
              <a:ea typeface="微软雅黑" panose="020B0503020204020204" pitchFamily="34" charset="-122"/>
            </a:endParaRPr>
          </a:p>
        </p:txBody>
      </p:sp>
      <p:sp>
        <p:nvSpPr>
          <p:cNvPr id="39" name="矩形 38"/>
          <p:cNvSpPr/>
          <p:nvPr/>
        </p:nvSpPr>
        <p:spPr>
          <a:xfrm>
            <a:off x="4264736" y="1147136"/>
            <a:ext cx="323724" cy="1850443"/>
          </a:xfrm>
          <a:prstGeom prst="rect">
            <a:avLst/>
          </a:prstGeom>
        </p:spPr>
        <p:txBody>
          <a:bodyPr wrap="square">
            <a:spAutoFit/>
          </a:bodyPr>
          <a:lstStyle/>
          <a:p>
            <a:pPr algn="ctr"/>
            <a:r>
              <a:rPr lang="zh-CN" altLang="en-US" sz="1632" dirty="0">
                <a:latin typeface="微软雅黑" panose="020B0503020204020204" pitchFamily="34" charset="-122"/>
                <a:ea typeface="微软雅黑" panose="020B0503020204020204" pitchFamily="34" charset="-122"/>
              </a:rPr>
              <a:t>现代化业务体系</a:t>
            </a:r>
            <a:endParaRPr lang="en-US" altLang="zh-CN" sz="1632" dirty="0">
              <a:latin typeface="微软雅黑" panose="020B0503020204020204" pitchFamily="34" charset="-122"/>
              <a:ea typeface="微软雅黑" panose="020B0503020204020204" pitchFamily="34" charset="-122"/>
            </a:endParaRPr>
          </a:p>
        </p:txBody>
      </p:sp>
      <p:sp>
        <p:nvSpPr>
          <p:cNvPr id="66" name="矩形 65"/>
          <p:cNvSpPr/>
          <p:nvPr/>
        </p:nvSpPr>
        <p:spPr>
          <a:xfrm>
            <a:off x="4246427" y="4452003"/>
            <a:ext cx="356097" cy="1850443"/>
          </a:xfrm>
          <a:prstGeom prst="rect">
            <a:avLst/>
          </a:prstGeom>
        </p:spPr>
        <p:txBody>
          <a:bodyPr wrap="square">
            <a:spAutoFit/>
          </a:bodyPr>
          <a:lstStyle/>
          <a:p>
            <a:pPr algn="ctr"/>
            <a:r>
              <a:rPr lang="zh-CN" altLang="en-US" sz="1632" dirty="0">
                <a:latin typeface="微软雅黑" panose="020B0503020204020204" pitchFamily="34" charset="-122"/>
                <a:ea typeface="微软雅黑" panose="020B0503020204020204" pitchFamily="34" charset="-122"/>
              </a:rPr>
              <a:t>客观化技术体系</a:t>
            </a:r>
            <a:endParaRPr lang="en-US" altLang="zh-CN" sz="1632" dirty="0">
              <a:latin typeface="微软雅黑" panose="020B0503020204020204" pitchFamily="34" charset="-122"/>
              <a:ea typeface="微软雅黑" panose="020B0503020204020204" pitchFamily="34" charset="-122"/>
            </a:endParaRPr>
          </a:p>
        </p:txBody>
      </p:sp>
      <p:pic>
        <p:nvPicPr>
          <p:cNvPr id="67"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091" y="3424999"/>
            <a:ext cx="1453954" cy="71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ectangle 22"/>
          <p:cNvSpPr>
            <a:spLocks noChangeArrowheads="1"/>
          </p:cNvSpPr>
          <p:nvPr/>
        </p:nvSpPr>
        <p:spPr bwMode="auto">
          <a:xfrm>
            <a:off x="6894091" y="3424999"/>
            <a:ext cx="1453954" cy="710787"/>
          </a:xfrm>
          <a:prstGeom prst="rect">
            <a:avLst/>
          </a:prstGeom>
          <a:noFill/>
          <a:ln w="6350" cap="flat">
            <a:solidFill>
              <a:srgbClr val="F3616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3264">
              <a:latin typeface="微软雅黑" panose="020B0503020204020204" pitchFamily="34" charset="-122"/>
              <a:ea typeface="微软雅黑" panose="020B0503020204020204" pitchFamily="34" charset="-122"/>
            </a:endParaRPr>
          </a:p>
        </p:txBody>
      </p:sp>
      <p:pic>
        <p:nvPicPr>
          <p:cNvPr id="69"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4091" y="3196697"/>
            <a:ext cx="1453954" cy="2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Rectangle 27"/>
          <p:cNvSpPr>
            <a:spLocks noChangeArrowheads="1"/>
          </p:cNvSpPr>
          <p:nvPr/>
        </p:nvSpPr>
        <p:spPr bwMode="auto">
          <a:xfrm>
            <a:off x="6894091" y="3196697"/>
            <a:ext cx="1453954" cy="228295"/>
          </a:xfrm>
          <a:prstGeom prst="rect">
            <a:avLst/>
          </a:prstGeom>
          <a:noFill/>
          <a:ln w="6350" cap="flat">
            <a:solidFill>
              <a:srgbClr val="F3616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sp>
        <p:nvSpPr>
          <p:cNvPr id="42" name="矩形 41"/>
          <p:cNvSpPr/>
          <p:nvPr/>
        </p:nvSpPr>
        <p:spPr>
          <a:xfrm>
            <a:off x="4741481" y="3418880"/>
            <a:ext cx="1565075" cy="563231"/>
          </a:xfrm>
          <a:prstGeom prst="rect">
            <a:avLst/>
          </a:prstGeom>
        </p:spPr>
        <p:txBody>
          <a:bodyPr wrap="square">
            <a:spAutoFit/>
          </a:bodyPr>
          <a:lstStyle/>
          <a:p>
            <a:pPr algn="ctr"/>
            <a:r>
              <a:rPr lang="zh-CN" altLang="en-US" sz="1530" dirty="0">
                <a:latin typeface="微软雅黑" panose="020B0503020204020204" pitchFamily="34" charset="-122"/>
                <a:ea typeface="微软雅黑" panose="020B0503020204020204" pitchFamily="34" charset="-122"/>
              </a:rPr>
              <a:t>集约化智能化业务平台</a:t>
            </a:r>
            <a:endParaRPr lang="en-US" altLang="zh-CN" sz="1530" dirty="0">
              <a:latin typeface="微软雅黑" panose="020B0503020204020204" pitchFamily="34" charset="-122"/>
              <a:ea typeface="微软雅黑" panose="020B0503020204020204" pitchFamily="34" charset="-122"/>
            </a:endParaRPr>
          </a:p>
        </p:txBody>
      </p:sp>
      <p:sp>
        <p:nvSpPr>
          <p:cNvPr id="43" name="矩形 42"/>
          <p:cNvSpPr/>
          <p:nvPr/>
        </p:nvSpPr>
        <p:spPr>
          <a:xfrm>
            <a:off x="6853401" y="3414424"/>
            <a:ext cx="1509515" cy="563231"/>
          </a:xfrm>
          <a:prstGeom prst="rect">
            <a:avLst/>
          </a:prstGeom>
        </p:spPr>
        <p:txBody>
          <a:bodyPr wrap="square">
            <a:spAutoFit/>
          </a:bodyPr>
          <a:lstStyle/>
          <a:p>
            <a:pPr algn="ctr"/>
            <a:r>
              <a:rPr lang="zh-CN" altLang="en-US" sz="1530" dirty="0">
                <a:latin typeface="微软雅黑" panose="020B0503020204020204" pitchFamily="34" charset="-122"/>
                <a:ea typeface="微软雅黑" panose="020B0503020204020204" pitchFamily="34" charset="-122"/>
              </a:rPr>
              <a:t>开放型创新型实验平台</a:t>
            </a:r>
            <a:endParaRPr lang="en-US" altLang="zh-CN" sz="1530" dirty="0">
              <a:latin typeface="微软雅黑" panose="020B0503020204020204" pitchFamily="34" charset="-122"/>
              <a:ea typeface="微软雅黑" panose="020B0503020204020204" pitchFamily="34" charset="-122"/>
            </a:endParaRPr>
          </a:p>
        </p:txBody>
      </p:sp>
      <p:grpSp>
        <p:nvGrpSpPr>
          <p:cNvPr id="74" name="组合 73"/>
          <p:cNvGrpSpPr/>
          <p:nvPr/>
        </p:nvGrpSpPr>
        <p:grpSpPr>
          <a:xfrm>
            <a:off x="6712886" y="4404938"/>
            <a:ext cx="1453954" cy="710787"/>
            <a:chOff x="3196344" y="4327347"/>
            <a:chExt cx="1425575" cy="696913"/>
          </a:xfrm>
        </p:grpSpPr>
        <p:pic>
          <p:nvPicPr>
            <p:cNvPr id="7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344" y="4327347"/>
              <a:ext cx="142557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30"/>
            <p:cNvSpPr>
              <a:spLocks noChangeArrowheads="1"/>
            </p:cNvSpPr>
            <p:nvPr/>
          </p:nvSpPr>
          <p:spPr bwMode="auto">
            <a:xfrm>
              <a:off x="3196344" y="4327347"/>
              <a:ext cx="1425575" cy="696913"/>
            </a:xfrm>
            <a:prstGeom prst="rect">
              <a:avLst/>
            </a:prstGeom>
            <a:noFill/>
            <a:ln w="6350" cap="flat">
              <a:solidFill>
                <a:srgbClr val="F2A82B"/>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grpSp>
        <p:nvGrpSpPr>
          <p:cNvPr id="77" name="组合 76"/>
          <p:cNvGrpSpPr/>
          <p:nvPr/>
        </p:nvGrpSpPr>
        <p:grpSpPr>
          <a:xfrm>
            <a:off x="4976959" y="5491658"/>
            <a:ext cx="1453954" cy="710787"/>
            <a:chOff x="3196344" y="4327347"/>
            <a:chExt cx="1425575" cy="696913"/>
          </a:xfrm>
        </p:grpSpPr>
        <p:pic>
          <p:nvPicPr>
            <p:cNvPr id="78"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344" y="4327347"/>
              <a:ext cx="142557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30"/>
            <p:cNvSpPr>
              <a:spLocks noChangeArrowheads="1"/>
            </p:cNvSpPr>
            <p:nvPr/>
          </p:nvSpPr>
          <p:spPr bwMode="auto">
            <a:xfrm>
              <a:off x="3196344" y="4327347"/>
              <a:ext cx="1425575" cy="696913"/>
            </a:xfrm>
            <a:prstGeom prst="rect">
              <a:avLst/>
            </a:prstGeom>
            <a:noFill/>
            <a:ln w="6350" cap="flat">
              <a:solidFill>
                <a:srgbClr val="F2A82B"/>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grpSp>
        <p:nvGrpSpPr>
          <p:cNvPr id="80" name="组合 79"/>
          <p:cNvGrpSpPr/>
          <p:nvPr/>
        </p:nvGrpSpPr>
        <p:grpSpPr>
          <a:xfrm>
            <a:off x="6712885" y="5491658"/>
            <a:ext cx="1453954" cy="710787"/>
            <a:chOff x="3196344" y="4327347"/>
            <a:chExt cx="1425575" cy="696913"/>
          </a:xfrm>
        </p:grpSpPr>
        <p:pic>
          <p:nvPicPr>
            <p:cNvPr id="81"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344" y="4327347"/>
              <a:ext cx="142557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Rectangle 30"/>
            <p:cNvSpPr>
              <a:spLocks noChangeArrowheads="1"/>
            </p:cNvSpPr>
            <p:nvPr/>
          </p:nvSpPr>
          <p:spPr bwMode="auto">
            <a:xfrm>
              <a:off x="3196344" y="4327347"/>
              <a:ext cx="1425575" cy="696913"/>
            </a:xfrm>
            <a:prstGeom prst="rect">
              <a:avLst/>
            </a:prstGeom>
            <a:noFill/>
            <a:ln w="6350" cap="flat">
              <a:solidFill>
                <a:srgbClr val="F2A82B"/>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sp>
        <p:nvSpPr>
          <p:cNvPr id="57" name="矩形 56"/>
          <p:cNvSpPr/>
          <p:nvPr/>
        </p:nvSpPr>
        <p:spPr>
          <a:xfrm>
            <a:off x="5027639" y="4460337"/>
            <a:ext cx="1388796" cy="563231"/>
          </a:xfrm>
          <a:prstGeom prst="rect">
            <a:avLst/>
          </a:prstGeom>
        </p:spPr>
        <p:txBody>
          <a:bodyPr wrap="square">
            <a:spAutoFit/>
          </a:bodyPr>
          <a:lstStyle/>
          <a:p>
            <a:pPr algn="ctr"/>
            <a:r>
              <a:rPr lang="zh-CN" altLang="en-US" sz="1530" dirty="0">
                <a:latin typeface="微软雅黑" panose="020B0503020204020204" pitchFamily="34" charset="-122"/>
                <a:ea typeface="微软雅黑" panose="020B0503020204020204" pitchFamily="34" charset="-122"/>
              </a:rPr>
              <a:t>综合分析研判技术</a:t>
            </a:r>
            <a:endParaRPr lang="en-US" altLang="zh-CN" sz="1530" dirty="0">
              <a:latin typeface="微软雅黑" panose="020B0503020204020204" pitchFamily="34" charset="-122"/>
              <a:ea typeface="微软雅黑" panose="020B0503020204020204" pitchFamily="34" charset="-122"/>
            </a:endParaRPr>
          </a:p>
        </p:txBody>
      </p:sp>
      <p:sp>
        <p:nvSpPr>
          <p:cNvPr id="62" name="矩形 61"/>
          <p:cNvSpPr/>
          <p:nvPr/>
        </p:nvSpPr>
        <p:spPr>
          <a:xfrm>
            <a:off x="6725998" y="4452003"/>
            <a:ext cx="1470783" cy="798680"/>
          </a:xfrm>
          <a:prstGeom prst="rect">
            <a:avLst/>
          </a:prstGeom>
        </p:spPr>
        <p:txBody>
          <a:bodyPr wrap="square">
            <a:spAutoFit/>
          </a:bodyPr>
          <a:lstStyle/>
          <a:p>
            <a:pPr algn="ctr"/>
            <a:r>
              <a:rPr lang="zh-CN" altLang="en-US" sz="1530" dirty="0">
                <a:latin typeface="微软雅黑" panose="020B0503020204020204" pitchFamily="34" charset="-122"/>
                <a:ea typeface="微软雅黑" panose="020B0503020204020204" pitchFamily="34" charset="-122"/>
              </a:rPr>
              <a:t>动力学概率预测技术</a:t>
            </a:r>
            <a:endParaRPr lang="en-US" altLang="zh-CN" sz="1530" dirty="0">
              <a:latin typeface="微软雅黑" panose="020B0503020204020204" pitchFamily="34" charset="-122"/>
              <a:ea typeface="微软雅黑" panose="020B0503020204020204" pitchFamily="34" charset="-122"/>
            </a:endParaRPr>
          </a:p>
          <a:p>
            <a:pPr algn="ctr"/>
            <a:endParaRPr lang="en-US" altLang="zh-CN" sz="1530" dirty="0">
              <a:latin typeface="微软雅黑" panose="020B0503020204020204" pitchFamily="34" charset="-122"/>
              <a:ea typeface="微软雅黑" panose="020B0503020204020204" pitchFamily="34" charset="-122"/>
            </a:endParaRPr>
          </a:p>
        </p:txBody>
      </p:sp>
      <p:sp>
        <p:nvSpPr>
          <p:cNvPr id="63" name="矩形 62"/>
          <p:cNvSpPr/>
          <p:nvPr/>
        </p:nvSpPr>
        <p:spPr>
          <a:xfrm>
            <a:off x="4949570" y="5545524"/>
            <a:ext cx="1466869" cy="563231"/>
          </a:xfrm>
          <a:prstGeom prst="rect">
            <a:avLst/>
          </a:prstGeom>
        </p:spPr>
        <p:txBody>
          <a:bodyPr wrap="square">
            <a:spAutoFit/>
          </a:bodyPr>
          <a:lstStyle/>
          <a:p>
            <a:pPr algn="ctr"/>
            <a:r>
              <a:rPr lang="zh-CN" altLang="en-US" sz="1530" dirty="0">
                <a:latin typeface="微软雅黑" panose="020B0503020204020204" pitchFamily="34" charset="-122"/>
                <a:ea typeface="微软雅黑" panose="020B0503020204020204" pitchFamily="34" charset="-122"/>
              </a:rPr>
              <a:t>多学科资料分析技术</a:t>
            </a:r>
            <a:endParaRPr lang="en-US" altLang="zh-CN" sz="1530" dirty="0">
              <a:latin typeface="微软雅黑" panose="020B0503020204020204" pitchFamily="34" charset="-122"/>
              <a:ea typeface="微软雅黑" panose="020B0503020204020204" pitchFamily="34" charset="-122"/>
            </a:endParaRPr>
          </a:p>
        </p:txBody>
      </p:sp>
      <p:sp>
        <p:nvSpPr>
          <p:cNvPr id="64" name="矩形 63"/>
          <p:cNvSpPr/>
          <p:nvPr/>
        </p:nvSpPr>
        <p:spPr>
          <a:xfrm>
            <a:off x="6712878" y="5517450"/>
            <a:ext cx="1398130" cy="563231"/>
          </a:xfrm>
          <a:prstGeom prst="rect">
            <a:avLst/>
          </a:prstGeom>
        </p:spPr>
        <p:txBody>
          <a:bodyPr wrap="square">
            <a:spAutoFit/>
          </a:bodyPr>
          <a:lstStyle/>
          <a:p>
            <a:pPr algn="ctr"/>
            <a:r>
              <a:rPr lang="zh-CN" altLang="en-US" sz="1530" dirty="0">
                <a:latin typeface="微软雅黑" panose="020B0503020204020204" pitchFamily="34" charset="-122"/>
                <a:ea typeface="微软雅黑" panose="020B0503020204020204" pitchFamily="34" charset="-122"/>
              </a:rPr>
              <a:t>预报不确定性分析技术</a:t>
            </a:r>
            <a:endParaRPr lang="en-US" altLang="zh-CN" sz="1530" dirty="0">
              <a:latin typeface="微软雅黑" panose="020B0503020204020204" pitchFamily="34" charset="-122"/>
              <a:ea typeface="微软雅黑" panose="020B0503020204020204" pitchFamily="34" charset="-122"/>
            </a:endParaRPr>
          </a:p>
        </p:txBody>
      </p:sp>
      <p:pic>
        <p:nvPicPr>
          <p:cNvPr id="87"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4389" y="2257717"/>
            <a:ext cx="423436" cy="308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Rectangle 19"/>
          <p:cNvSpPr>
            <a:spLocks noChangeArrowheads="1"/>
          </p:cNvSpPr>
          <p:nvPr/>
        </p:nvSpPr>
        <p:spPr bwMode="auto">
          <a:xfrm>
            <a:off x="8950453" y="1770403"/>
            <a:ext cx="1453954" cy="4307614"/>
          </a:xfrm>
          <a:prstGeom prst="rect">
            <a:avLst/>
          </a:prstGeom>
          <a:noFill/>
          <a:ln w="38100" cap="flat">
            <a:solidFill>
              <a:srgbClr val="9F7979"/>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sp>
        <p:nvSpPr>
          <p:cNvPr id="89" name="矩形 88"/>
          <p:cNvSpPr/>
          <p:nvPr/>
        </p:nvSpPr>
        <p:spPr>
          <a:xfrm>
            <a:off x="9823465" y="1833809"/>
            <a:ext cx="476852" cy="3934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30" dirty="0">
                <a:solidFill>
                  <a:schemeClr val="tx1"/>
                </a:solidFill>
                <a:latin typeface="微软雅黑" panose="020B0503020204020204" pitchFamily="34" charset="-122"/>
                <a:ea typeface="微软雅黑" panose="020B0503020204020204" pitchFamily="34" charset="-122"/>
              </a:rPr>
              <a:t>规范化制度化管理体系</a:t>
            </a:r>
          </a:p>
        </p:txBody>
      </p:sp>
      <p:sp>
        <p:nvSpPr>
          <p:cNvPr id="90" name="矩形 89"/>
          <p:cNvSpPr/>
          <p:nvPr/>
        </p:nvSpPr>
        <p:spPr>
          <a:xfrm>
            <a:off x="9173787" y="1912483"/>
            <a:ext cx="476852" cy="117571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28" dirty="0">
                <a:solidFill>
                  <a:schemeClr val="tx1"/>
                </a:solidFill>
                <a:latin typeface="微软雅黑" panose="020B0503020204020204" pitchFamily="34" charset="-122"/>
                <a:ea typeface="微软雅黑" panose="020B0503020204020204" pitchFamily="34" charset="-122"/>
              </a:rPr>
              <a:t>标准体系</a:t>
            </a:r>
          </a:p>
        </p:txBody>
      </p:sp>
      <p:sp>
        <p:nvSpPr>
          <p:cNvPr id="91" name="矩形 90"/>
          <p:cNvSpPr/>
          <p:nvPr/>
        </p:nvSpPr>
        <p:spPr>
          <a:xfrm>
            <a:off x="9170772" y="3292087"/>
            <a:ext cx="476852" cy="117571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28" dirty="0">
                <a:solidFill>
                  <a:schemeClr val="tx1"/>
                </a:solidFill>
                <a:latin typeface="微软雅黑" panose="020B0503020204020204" pitchFamily="34" charset="-122"/>
                <a:ea typeface="微软雅黑" panose="020B0503020204020204" pitchFamily="34" charset="-122"/>
              </a:rPr>
              <a:t>准入规范</a:t>
            </a:r>
          </a:p>
        </p:txBody>
      </p:sp>
      <p:sp>
        <p:nvSpPr>
          <p:cNvPr id="92" name="矩形 91"/>
          <p:cNvSpPr/>
          <p:nvPr/>
        </p:nvSpPr>
        <p:spPr>
          <a:xfrm>
            <a:off x="9170772" y="4671690"/>
            <a:ext cx="476852" cy="117571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28" dirty="0">
                <a:solidFill>
                  <a:schemeClr val="tx1"/>
                </a:solidFill>
                <a:latin typeface="微软雅黑" panose="020B0503020204020204" pitchFamily="34" charset="-122"/>
                <a:ea typeface="微软雅黑" panose="020B0503020204020204" pitchFamily="34" charset="-122"/>
              </a:rPr>
              <a:t>运行评价</a:t>
            </a:r>
          </a:p>
        </p:txBody>
      </p:sp>
      <p:sp>
        <p:nvSpPr>
          <p:cNvPr id="86" name="Freeform 51"/>
          <p:cNvSpPr>
            <a:spLocks/>
          </p:cNvSpPr>
          <p:nvPr/>
        </p:nvSpPr>
        <p:spPr bwMode="auto">
          <a:xfrm>
            <a:off x="5026885" y="4045484"/>
            <a:ext cx="3090024" cy="2462883"/>
          </a:xfrm>
          <a:custGeom>
            <a:avLst/>
            <a:gdLst>
              <a:gd name="T0" fmla="*/ 1918 w 2084"/>
              <a:gd name="T1" fmla="*/ 790 h 1976"/>
              <a:gd name="T2" fmla="*/ 2084 w 2084"/>
              <a:gd name="T3" fmla="*/ 988 h 1976"/>
              <a:gd name="T4" fmla="*/ 1918 w 2084"/>
              <a:gd name="T5" fmla="*/ 1186 h 1976"/>
              <a:gd name="T6" fmla="*/ 1918 w 2084"/>
              <a:gd name="T7" fmla="*/ 1058 h 1976"/>
              <a:gd name="T8" fmla="*/ 1115 w 2084"/>
              <a:gd name="T9" fmla="*/ 1058 h 1976"/>
              <a:gd name="T10" fmla="*/ 1115 w 2084"/>
              <a:gd name="T11" fmla="*/ 1818 h 1976"/>
              <a:gd name="T12" fmla="*/ 1251 w 2084"/>
              <a:gd name="T13" fmla="*/ 1818 h 1976"/>
              <a:gd name="T14" fmla="*/ 1040 w 2084"/>
              <a:gd name="T15" fmla="*/ 1976 h 1976"/>
              <a:gd name="T16" fmla="*/ 834 w 2084"/>
              <a:gd name="T17" fmla="*/ 1818 h 1976"/>
              <a:gd name="T18" fmla="*/ 965 w 2084"/>
              <a:gd name="T19" fmla="*/ 1818 h 1976"/>
              <a:gd name="T20" fmla="*/ 965 w 2084"/>
              <a:gd name="T21" fmla="*/ 1058 h 1976"/>
              <a:gd name="T22" fmla="*/ 167 w 2084"/>
              <a:gd name="T23" fmla="*/ 1058 h 1976"/>
              <a:gd name="T24" fmla="*/ 167 w 2084"/>
              <a:gd name="T25" fmla="*/ 1186 h 1976"/>
              <a:gd name="T26" fmla="*/ 0 w 2084"/>
              <a:gd name="T27" fmla="*/ 988 h 1976"/>
              <a:gd name="T28" fmla="*/ 167 w 2084"/>
              <a:gd name="T29" fmla="*/ 790 h 1976"/>
              <a:gd name="T30" fmla="*/ 167 w 2084"/>
              <a:gd name="T31" fmla="*/ 918 h 1976"/>
              <a:gd name="T32" fmla="*/ 965 w 2084"/>
              <a:gd name="T33" fmla="*/ 918 h 1976"/>
              <a:gd name="T34" fmla="*/ 965 w 2084"/>
              <a:gd name="T35" fmla="*/ 158 h 1976"/>
              <a:gd name="T36" fmla="*/ 834 w 2084"/>
              <a:gd name="T37" fmla="*/ 158 h 1976"/>
              <a:gd name="T38" fmla="*/ 1040 w 2084"/>
              <a:gd name="T39" fmla="*/ 0 h 1976"/>
              <a:gd name="T40" fmla="*/ 1251 w 2084"/>
              <a:gd name="T41" fmla="*/ 158 h 1976"/>
              <a:gd name="T42" fmla="*/ 1115 w 2084"/>
              <a:gd name="T43" fmla="*/ 158 h 1976"/>
              <a:gd name="T44" fmla="*/ 1115 w 2084"/>
              <a:gd name="T45" fmla="*/ 918 h 1976"/>
              <a:gd name="T46" fmla="*/ 1918 w 2084"/>
              <a:gd name="T47" fmla="*/ 918 h 1976"/>
              <a:gd name="T48" fmla="*/ 1918 w 2084"/>
              <a:gd name="T49" fmla="*/ 790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4" h="1976">
                <a:moveTo>
                  <a:pt x="1918" y="790"/>
                </a:moveTo>
                <a:lnTo>
                  <a:pt x="2084" y="988"/>
                </a:lnTo>
                <a:lnTo>
                  <a:pt x="1918" y="1186"/>
                </a:lnTo>
                <a:lnTo>
                  <a:pt x="1918" y="1058"/>
                </a:lnTo>
                <a:lnTo>
                  <a:pt x="1115" y="1058"/>
                </a:lnTo>
                <a:lnTo>
                  <a:pt x="1115" y="1818"/>
                </a:lnTo>
                <a:lnTo>
                  <a:pt x="1251" y="1818"/>
                </a:lnTo>
                <a:lnTo>
                  <a:pt x="1040" y="1976"/>
                </a:lnTo>
                <a:lnTo>
                  <a:pt x="834" y="1818"/>
                </a:lnTo>
                <a:lnTo>
                  <a:pt x="965" y="1818"/>
                </a:lnTo>
                <a:lnTo>
                  <a:pt x="965" y="1058"/>
                </a:lnTo>
                <a:lnTo>
                  <a:pt x="167" y="1058"/>
                </a:lnTo>
                <a:lnTo>
                  <a:pt x="167" y="1186"/>
                </a:lnTo>
                <a:lnTo>
                  <a:pt x="0" y="988"/>
                </a:lnTo>
                <a:lnTo>
                  <a:pt x="167" y="790"/>
                </a:lnTo>
                <a:lnTo>
                  <a:pt x="167" y="918"/>
                </a:lnTo>
                <a:lnTo>
                  <a:pt x="965" y="918"/>
                </a:lnTo>
                <a:lnTo>
                  <a:pt x="965" y="158"/>
                </a:lnTo>
                <a:lnTo>
                  <a:pt x="834" y="158"/>
                </a:lnTo>
                <a:lnTo>
                  <a:pt x="1040" y="0"/>
                </a:lnTo>
                <a:lnTo>
                  <a:pt x="1251" y="158"/>
                </a:lnTo>
                <a:lnTo>
                  <a:pt x="1115" y="158"/>
                </a:lnTo>
                <a:lnTo>
                  <a:pt x="1115" y="918"/>
                </a:lnTo>
                <a:lnTo>
                  <a:pt x="1918" y="918"/>
                </a:lnTo>
                <a:lnTo>
                  <a:pt x="1918" y="790"/>
                </a:lnTo>
                <a:close/>
              </a:path>
            </a:pathLst>
          </a:custGeom>
          <a:noFill/>
          <a:ln w="7938" cap="flat">
            <a:solidFill>
              <a:srgbClr val="E19A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nvGrpSpPr>
          <p:cNvPr id="93" name="Group 68"/>
          <p:cNvGrpSpPr>
            <a:grpSpLocks noChangeAspect="1"/>
          </p:cNvGrpSpPr>
          <p:nvPr/>
        </p:nvGrpSpPr>
        <p:grpSpPr bwMode="auto">
          <a:xfrm rot="16200000">
            <a:off x="5263649" y="2924134"/>
            <a:ext cx="532495" cy="491533"/>
            <a:chOff x="974" y="3561"/>
            <a:chExt cx="442" cy="408"/>
          </a:xfrm>
        </p:grpSpPr>
        <p:sp>
          <p:nvSpPr>
            <p:cNvPr id="94" name="AutoShape 67"/>
            <p:cNvSpPr>
              <a:spLocks noChangeAspect="1" noChangeArrowheads="1" noTextEdit="1"/>
            </p:cNvSpPr>
            <p:nvPr/>
          </p:nvSpPr>
          <p:spPr bwMode="auto">
            <a:xfrm>
              <a:off x="974" y="3561"/>
              <a:ext cx="4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zh-CN" altLang="en-US" sz="1530"/>
            </a:p>
          </p:txBody>
        </p:sp>
        <p:sp>
          <p:nvSpPr>
            <p:cNvPr id="95" name="Freeform 69"/>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solidFill>
              <a:srgbClr val="FFAF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endParaRPr lang="zh-CN" altLang="en-US" sz="1530"/>
            </a:p>
          </p:txBody>
        </p:sp>
        <p:sp>
          <p:nvSpPr>
            <p:cNvPr id="96" name="Freeform 70"/>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noFill/>
            <a:ln w="7938" cap="flat">
              <a:solidFill>
                <a:srgbClr val="FFAF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grpSp>
        <p:nvGrpSpPr>
          <p:cNvPr id="97" name="Group 68"/>
          <p:cNvGrpSpPr>
            <a:grpSpLocks noChangeAspect="1"/>
          </p:cNvGrpSpPr>
          <p:nvPr/>
        </p:nvGrpSpPr>
        <p:grpSpPr bwMode="auto">
          <a:xfrm rot="16200000">
            <a:off x="7321936" y="2915983"/>
            <a:ext cx="532495" cy="491533"/>
            <a:chOff x="974" y="3561"/>
            <a:chExt cx="442" cy="408"/>
          </a:xfrm>
        </p:grpSpPr>
        <p:sp>
          <p:nvSpPr>
            <p:cNvPr id="98" name="AutoShape 67"/>
            <p:cNvSpPr>
              <a:spLocks noChangeAspect="1" noChangeArrowheads="1" noTextEdit="1"/>
            </p:cNvSpPr>
            <p:nvPr/>
          </p:nvSpPr>
          <p:spPr bwMode="auto">
            <a:xfrm>
              <a:off x="974" y="3561"/>
              <a:ext cx="4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zh-CN" altLang="en-US" sz="1530"/>
            </a:p>
          </p:txBody>
        </p:sp>
        <p:sp>
          <p:nvSpPr>
            <p:cNvPr id="99" name="Freeform 69"/>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solidFill>
              <a:srgbClr val="FFAF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endParaRPr lang="zh-CN" altLang="en-US" sz="1530"/>
            </a:p>
          </p:txBody>
        </p:sp>
        <p:sp>
          <p:nvSpPr>
            <p:cNvPr id="100" name="Freeform 70"/>
            <p:cNvSpPr>
              <a:spLocks/>
            </p:cNvSpPr>
            <p:nvPr/>
          </p:nvSpPr>
          <p:spPr bwMode="auto">
            <a:xfrm>
              <a:off x="983" y="3570"/>
              <a:ext cx="424" cy="390"/>
            </a:xfrm>
            <a:custGeom>
              <a:avLst/>
              <a:gdLst>
                <a:gd name="T0" fmla="*/ 0 w 1536"/>
                <a:gd name="T1" fmla="*/ 0 h 1408"/>
                <a:gd name="T2" fmla="*/ 608 w 1536"/>
                <a:gd name="T3" fmla="*/ 336 h 1408"/>
                <a:gd name="T4" fmla="*/ 976 w 1536"/>
                <a:gd name="T5" fmla="*/ 368 h 1408"/>
                <a:gd name="T6" fmla="*/ 976 w 1536"/>
                <a:gd name="T7" fmla="*/ 176 h 1408"/>
                <a:gd name="T8" fmla="*/ 1536 w 1536"/>
                <a:gd name="T9" fmla="*/ 704 h 1408"/>
                <a:gd name="T10" fmla="*/ 976 w 1536"/>
                <a:gd name="T11" fmla="*/ 1232 h 1408"/>
                <a:gd name="T12" fmla="*/ 976 w 1536"/>
                <a:gd name="T13" fmla="*/ 1040 h 1408"/>
                <a:gd name="T14" fmla="*/ 608 w 1536"/>
                <a:gd name="T15" fmla="*/ 1072 h 1408"/>
                <a:gd name="T16" fmla="*/ 0 w 1536"/>
                <a:gd name="T17" fmla="*/ 1408 h 1408"/>
                <a:gd name="T18" fmla="*/ 0 w 1536"/>
                <a:gd name="T19"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408">
                  <a:moveTo>
                    <a:pt x="0" y="0"/>
                  </a:moveTo>
                  <a:cubicBezTo>
                    <a:pt x="0" y="0"/>
                    <a:pt x="304" y="256"/>
                    <a:pt x="608" y="336"/>
                  </a:cubicBezTo>
                  <a:cubicBezTo>
                    <a:pt x="928" y="416"/>
                    <a:pt x="976" y="336"/>
                    <a:pt x="976" y="368"/>
                  </a:cubicBezTo>
                  <a:lnTo>
                    <a:pt x="976" y="176"/>
                  </a:lnTo>
                  <a:lnTo>
                    <a:pt x="1536" y="704"/>
                  </a:lnTo>
                  <a:lnTo>
                    <a:pt x="976" y="1232"/>
                  </a:lnTo>
                  <a:lnTo>
                    <a:pt x="976" y="1040"/>
                  </a:lnTo>
                  <a:cubicBezTo>
                    <a:pt x="976" y="1072"/>
                    <a:pt x="928" y="992"/>
                    <a:pt x="608" y="1072"/>
                  </a:cubicBezTo>
                  <a:cubicBezTo>
                    <a:pt x="304" y="1152"/>
                    <a:pt x="0" y="1408"/>
                    <a:pt x="0" y="1408"/>
                  </a:cubicBezTo>
                  <a:lnTo>
                    <a:pt x="0" y="0"/>
                  </a:lnTo>
                  <a:close/>
                </a:path>
              </a:pathLst>
            </a:custGeom>
            <a:noFill/>
            <a:ln w="7938" cap="flat">
              <a:solidFill>
                <a:srgbClr val="FFAF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zh-CN" altLang="en-US" sz="1530"/>
            </a:p>
          </p:txBody>
        </p:sp>
      </p:grpSp>
      <p:sp>
        <p:nvSpPr>
          <p:cNvPr id="101" name="矩形 100"/>
          <p:cNvSpPr/>
          <p:nvPr/>
        </p:nvSpPr>
        <p:spPr>
          <a:xfrm>
            <a:off x="1954907" y="156121"/>
            <a:ext cx="8374923" cy="594650"/>
          </a:xfrm>
          <a:prstGeom prst="rect">
            <a:avLst/>
          </a:prstGeom>
          <a:noFill/>
          <a:ln>
            <a:noFill/>
          </a:ln>
        </p:spPr>
        <p:txBody>
          <a:bodyPr wrap="square">
            <a:spAutoFit/>
          </a:bodyPr>
          <a:lstStyle/>
          <a:p>
            <a:pPr algn="ctr"/>
            <a:r>
              <a:rPr lang="zh-CN" altLang="en-US" sz="3264" b="1" dirty="0">
                <a:solidFill>
                  <a:srgbClr val="3333CC"/>
                </a:solidFill>
                <a:effectLst>
                  <a:outerShdw blurRad="38100" dist="38100" dir="2700000" algn="tl">
                    <a:srgbClr val="C0C0C0"/>
                  </a:outerShdw>
                </a:effectLst>
                <a:latin typeface="Verdana" pitchFamily="34" charset="0"/>
                <a:ea typeface="微软雅黑" pitchFamily="34" charset="-122"/>
                <a:cs typeface="Verdana" pitchFamily="34" charset="0"/>
              </a:rPr>
              <a:t>建立现代化地震预报业务体系</a:t>
            </a:r>
          </a:p>
        </p:txBody>
      </p:sp>
    </p:spTree>
    <p:extLst>
      <p:ext uri="{BB962C8B-B14F-4D97-AF65-F5344CB8AC3E}">
        <p14:creationId xmlns:p14="http://schemas.microsoft.com/office/powerpoint/2010/main" val="2811800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15B31-126D-4B67-AE44-358BE3E0D346}"/>
              </a:ext>
            </a:extLst>
          </p:cNvPr>
          <p:cNvSpPr>
            <a:spLocks noGrp="1"/>
          </p:cNvSpPr>
          <p:nvPr>
            <p:ph type="title"/>
          </p:nvPr>
        </p:nvSpPr>
        <p:spPr/>
        <p:txBody>
          <a:bodyPr numCol="1" anchorCtr="0" compatLnSpc="1">
            <a:prstTxWarp prst="textNoShape">
              <a:avLst/>
            </a:prstTxWarp>
          </a:bodyPr>
          <a:lstStyle/>
          <a:p>
            <a:endParaRPr lang="zh-CN" altLang="en-US">
              <a:ln>
                <a:noFill/>
              </a:ln>
              <a:solidFill>
                <a:schemeClr val="tx1"/>
              </a:solidFill>
              <a:ea typeface="宋体" panose="02010600030101010101" pitchFamily="2" charset="-122"/>
            </a:endParaRPr>
          </a:p>
        </p:txBody>
      </p:sp>
      <p:pic>
        <p:nvPicPr>
          <p:cNvPr id="51203" name="内容占位符 4">
            <a:extLst>
              <a:ext uri="{FF2B5EF4-FFF2-40B4-BE49-F238E27FC236}">
                <a16:creationId xmlns:a16="http://schemas.microsoft.com/office/drawing/2014/main" id="{7D045EF3-695B-4AAC-AC53-02D0AFD39CE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10739"/>
            <a:ext cx="12626647" cy="7105264"/>
          </a:xfrm>
        </p:spPr>
      </p:pic>
    </p:spTree>
    <p:extLst>
      <p:ext uri="{BB962C8B-B14F-4D97-AF65-F5344CB8AC3E}">
        <p14:creationId xmlns:p14="http://schemas.microsoft.com/office/powerpoint/2010/main" val="298684321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4"/>
  <p:tag name="ARTICULATE_PROJECT_OPEN" val="0"/>
</p:tagLst>
</file>

<file path=ppt/theme/theme1.xml><?xml version="1.0" encoding="utf-8"?>
<a:theme xmlns:a="http://schemas.openxmlformats.org/drawingml/2006/main" name="15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2.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9D40C75B5A7C942B8AFF0E79E2BA27C" ma:contentTypeVersion="2" ma:contentTypeDescription="Create a new document." ma:contentTypeScope="" ma:versionID="9f929cc5fa90b24a4c1019f75c4ab707">
  <xsd:schema xmlns:xsd="http://www.w3.org/2001/XMLSchema" xmlns:xs="http://www.w3.org/2001/XMLSchema" xmlns:p="http://schemas.microsoft.com/office/2006/metadata/properties" xmlns:ns2="e96ca884-1bb5-4eeb-93b7-0081e55267a4" targetNamespace="http://schemas.microsoft.com/office/2006/metadata/properties" ma:root="true" ma:fieldsID="8e39ae1d45617b165b5a68664dec13d0" ns2:_="">
    <xsd:import namespace="e96ca884-1bb5-4eeb-93b7-0081e55267a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6ca884-1bb5-4eeb-93b7-0081e55267a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531493-7457-48DD-9501-25E9A280FAB0}">
  <ds:schemaRefs>
    <ds:schemaRef ds:uri="http://schemas.microsoft.com/sharepoint/v3/contenttype/forms"/>
  </ds:schemaRefs>
</ds:datastoreItem>
</file>

<file path=customXml/itemProps2.xml><?xml version="1.0" encoding="utf-8"?>
<ds:datastoreItem xmlns:ds="http://schemas.openxmlformats.org/officeDocument/2006/customXml" ds:itemID="{78EA4395-250A-4DDB-9102-BF53AECB71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6ca884-1bb5-4eeb-93b7-0081e55267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A0A30A-2939-4E60-B82A-19061D6B131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e96ca884-1bb5-4eeb-93b7-0081e55267a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WinHEC-2015_Template_English</Template>
  <TotalTime>0</TotalTime>
  <Words>2767</Words>
  <Application>Microsoft Office PowerPoint</Application>
  <PresentationFormat>自定义</PresentationFormat>
  <Paragraphs>387</Paragraphs>
  <Slides>35</Slides>
  <Notes>15</Notes>
  <HiddenSlides>0</HiddenSlides>
  <MMClips>1</MMClips>
  <ScaleCrop>false</ScaleCrop>
  <HeadingPairs>
    <vt:vector size="6" baseType="variant">
      <vt:variant>
        <vt:lpstr>已用的字体</vt:lpstr>
      </vt:variant>
      <vt:variant>
        <vt:i4>18</vt:i4>
      </vt:variant>
      <vt:variant>
        <vt:lpstr>主题</vt:lpstr>
      </vt:variant>
      <vt:variant>
        <vt:i4>5</vt:i4>
      </vt:variant>
      <vt:variant>
        <vt:lpstr>幻灯片标题</vt:lpstr>
      </vt:variant>
      <vt:variant>
        <vt:i4>35</vt:i4>
      </vt:variant>
    </vt:vector>
  </HeadingPairs>
  <TitlesOfParts>
    <vt:vector size="58" baseType="lpstr">
      <vt:lpstr>Avenir LT Pro 45 Book</vt:lpstr>
      <vt:lpstr>Segoe Pro</vt:lpstr>
      <vt:lpstr>等线</vt:lpstr>
      <vt:lpstr>等线 Light</vt:lpstr>
      <vt:lpstr>黑体</vt:lpstr>
      <vt:lpstr>微软雅黑</vt:lpstr>
      <vt:lpstr>微软雅黑</vt:lpstr>
      <vt:lpstr>幼圆</vt:lpstr>
      <vt:lpstr>Agency FB</vt:lpstr>
      <vt:lpstr>Arial</vt:lpstr>
      <vt:lpstr>Calibri</vt:lpstr>
      <vt:lpstr>Consolas</vt:lpstr>
      <vt:lpstr>Segoe UI</vt:lpstr>
      <vt:lpstr>Segoe UI Light</vt:lpstr>
      <vt:lpstr>Segoe UI Semilight</vt:lpstr>
      <vt:lpstr>Times New Roman</vt:lpstr>
      <vt:lpstr>Verdana</vt:lpstr>
      <vt:lpstr>Wingdings</vt:lpstr>
      <vt:lpstr>15_Windows 10 Brand Template 16x9</vt:lpstr>
      <vt:lpstr>1_5-30721_Build_2016_Template_Light</vt:lpstr>
      <vt:lpstr>1_5-30629_Build_Template_WHITE</vt:lpstr>
      <vt:lpstr>MS Cognitive Services Walking Deck</vt:lpstr>
      <vt:lpstr>Office 主题​​</vt:lpstr>
      <vt:lpstr>PowerPoint 演示文稿</vt:lpstr>
      <vt:lpstr>知识点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地震会商技术系统核心构成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ISPEC| 课题组成</vt:lpstr>
      <vt:lpstr>1、4月17日，在北京召开项目启动会，吕志勇副司长、张浪平副处长到会指导； 2、5月8-10日，赴青海局调研交流地震会商技术系统开发工作； 3、5月11日，按照震测便函[2018]52号文件要求，项目组汇报了地震会商技术系统开发进展； 4、5月15日，赴河南局推进会商系统建设工作； 5、5月21日，随同张浪平副处长赴江苏局检查会商系统示范工作进展； 6、5月22-24日，在江苏高邮开展集中工作，重点解决地磁学科的会商需求； 7、6月6日，项目组赴太原参加测震学科组项目进展检查； 8、6月24-26日，赴安徽局讨论震后趋势会商模块开发进度； 9、6月30日至7月1日，协调二测中心技术人员一起赴内蒙满洲里参加地磁学科工作会； 10、7月2日-3日，赴西藏局参与震后趋势会商系统开发进展交流； 11、7月9日，赴防灾学院，为全国测震学科技术人员开展流程化系统构建服务； 12、8月6-7日，赴西安长安大学和二测中心调研，讨论系统运维工作和云平台需求； 13、8月8日-12日，在北京国家地球观象台集中工作，开展平台自定义节点培训和开发； 14、8月17日-18日，赴辽宁省地震局讨论日常会商系列模块的设计与开发； 15、9月25-27日，在山西省地震局召开系统阶段性工作成果研讨会； 16、10月9日-29日，新一代监测预报业务一体化平台集成研发及联调联合工作； 17、10月12日-14日，会商技术系统第一次集中培训（二测中心）； 18、10月16日-17日，全国预报中心主任会； 19、11月12日-14日，京津冀一体化开发集中工作（辽宁局）； 20、11月21日-23日，会商技术系统第二次集中培训（二测中心）； 21、12月10日，流体方法任务讨论会（辽宁局）； 22、12月11日，京津冀一体化汇报（监测司）。</vt:lpstr>
      <vt:lpstr>PowerPoint 演示文稿</vt:lpstr>
      <vt:lpstr>PowerPoint 演示文稿</vt:lpstr>
      <vt:lpstr>PowerPoint 演示文稿</vt:lpstr>
      <vt:lpstr>PowerPoint 演示文稿</vt:lpstr>
      <vt:lpstr>PowerPoint 演示文稿</vt:lpstr>
      <vt:lpstr>智能化地震会商系统的主要特点</vt:lpstr>
      <vt:lpstr>一张图看懂地震分析会商技术系统技术图谱</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2015-03-17T12:09:28Z</dcterms:created>
  <dcterms:modified xsi:type="dcterms:W3CDTF">2019-02-03T04:43:15Z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0x01010029D40C75B5A7C942B8AFF0E79E2BA27C</vt:lpwstr>
  </property>
  <property fmtid="{D5CDD505-2E9C-101B-9397-08002B2CF9AE}" pid="4" name="TaxKeyword">
    <vt:lpwstr/>
  </property>
  <property fmtid="{D5CDD505-2E9C-101B-9397-08002B2CF9AE}" pid="5" name="TaxCatchAll">
    <vt:lpwstr/>
  </property>
  <property fmtid="{D5CDD505-2E9C-101B-9397-08002B2CF9AE}" pid="6" name="TaxKeywordTaxHTField">
    <vt:lpwstr/>
  </property>
  <property fmtid="{D5CDD505-2E9C-101B-9397-08002B2CF9AE}" pid="7" name="MSIP_Label_f42aa342-8706-4288-bd11-ebb85995028c_Enabled">
    <vt:lpwstr>True</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Ref">
    <vt:lpwstr>https://api.informationprotection.azure.com/api/72f988bf-86f1-41af-91ab-2d7cd011db47</vt:lpwstr>
  </property>
  <property fmtid="{D5CDD505-2E9C-101B-9397-08002B2CF9AE}" pid="10" name="MSIP_Label_f42aa342-8706-4288-bd11-ebb85995028c_Owner">
    <vt:lpwstr>yuding@microsoft.com</vt:lpwstr>
  </property>
  <property fmtid="{D5CDD505-2E9C-101B-9397-08002B2CF9AE}" pid="11" name="MSIP_Label_f42aa342-8706-4288-bd11-ebb85995028c_SetDate">
    <vt:lpwstr>2017-09-28T00:37:34.3131153+08:00</vt:lpwstr>
  </property>
  <property fmtid="{D5CDD505-2E9C-101B-9397-08002B2CF9AE}" pid="12" name="MSIP_Label_f42aa342-8706-4288-bd11-ebb85995028c_Name">
    <vt:lpwstr>General</vt:lpwstr>
  </property>
  <property fmtid="{D5CDD505-2E9C-101B-9397-08002B2CF9AE}" pid="13" name="MSIP_Label_f42aa342-8706-4288-bd11-ebb85995028c_Application">
    <vt:lpwstr>Microsoft Azure Information Protection</vt:lpwstr>
  </property>
  <property fmtid="{D5CDD505-2E9C-101B-9397-08002B2CF9AE}" pid="14" name="MSIP_Label_f42aa342-8706-4288-bd11-ebb85995028c_Extended_MSFT_Method">
    <vt:lpwstr>Automatic</vt:lpwstr>
  </property>
  <property fmtid="{D5CDD505-2E9C-101B-9397-08002B2CF9AE}" pid="15" name="Sensitivity">
    <vt:lpwstr>General</vt:lpwstr>
  </property>
</Properties>
</file>